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Unit-2:PIC I/O Ports and Timer 	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Mr. </a:t>
            </a:r>
            <a:r>
              <a:rPr lang="en-US" dirty="0" err="1" smtClean="0"/>
              <a:t>Bhagwat</a:t>
            </a:r>
            <a:r>
              <a:rPr lang="en-US" dirty="0" smtClean="0"/>
              <a:t> K.S</a:t>
            </a:r>
          </a:p>
          <a:p>
            <a:r>
              <a:rPr lang="en-US" dirty="0" smtClean="0"/>
              <a:t>                  Asst Prof</a:t>
            </a:r>
          </a:p>
          <a:p>
            <a:r>
              <a:rPr lang="en-US" dirty="0" smtClean="0"/>
              <a:t>                                  VPKBIET </a:t>
            </a:r>
            <a:r>
              <a:rPr lang="en-US" dirty="0" err="1" smtClean="0"/>
              <a:t>Baramati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rgbClr val="000099"/>
                </a:solidFill>
              </a:rPr>
              <a:t>Note: </a:t>
            </a:r>
            <a:r>
              <a:rPr lang="en-US" sz="2400" b="1" dirty="0" smtClean="0">
                <a:solidFill>
                  <a:srgbClr val="000099"/>
                </a:solidFill>
              </a:rPr>
              <a:t>TRIS bit set to 0, then only data will go from the port register to the pins of the PIC.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err="1" smtClean="0">
                <a:solidFill>
                  <a:srgbClr val="000099"/>
                </a:solidFill>
              </a:rPr>
              <a:t>i.e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if we remove 1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st</a:t>
            </a:r>
            <a:r>
              <a:rPr lang="en-US" sz="2400" b="1" dirty="0" smtClean="0">
                <a:solidFill>
                  <a:srgbClr val="000099"/>
                </a:solidFill>
              </a:rPr>
              <a:t> two lines of the above code, the 55H &amp;AAH values will not get to the pins.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They will be sitting in the SFR of </a:t>
            </a:r>
            <a:r>
              <a:rPr lang="en-US" sz="2400" dirty="0" err="1" smtClean="0">
                <a:solidFill>
                  <a:srgbClr val="000099"/>
                </a:solidFill>
              </a:rPr>
              <a:t>PortB</a:t>
            </a:r>
            <a:r>
              <a:rPr lang="en-US" sz="2400" dirty="0" smtClean="0">
                <a:solidFill>
                  <a:srgbClr val="000099"/>
                </a:solidFill>
              </a:rPr>
              <a:t> inside the CPU.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Role of the </a:t>
            </a:r>
            <a:r>
              <a:rPr lang="en-US" sz="2400" b="1" dirty="0" err="1" smtClean="0">
                <a:solidFill>
                  <a:srgbClr val="C00000"/>
                </a:solidFill>
              </a:rPr>
              <a:t>TRISx</a:t>
            </a:r>
            <a:r>
              <a:rPr lang="en-US" sz="2400" b="1" dirty="0" smtClean="0">
                <a:solidFill>
                  <a:srgbClr val="C00000"/>
                </a:solidFill>
              </a:rPr>
              <a:t> register</a:t>
            </a:r>
            <a:r>
              <a:rPr lang="en-US" sz="2400" dirty="0" smtClean="0">
                <a:solidFill>
                  <a:srgbClr val="000099"/>
                </a:solidFill>
              </a:rPr>
              <a:t>: </a:t>
            </a:r>
            <a:r>
              <a:rPr lang="en-US" sz="2400" dirty="0" smtClean="0">
                <a:solidFill>
                  <a:srgbClr val="C00000"/>
                </a:solidFill>
              </a:rPr>
              <a:t>It allowing the data to go from </a:t>
            </a:r>
            <a:r>
              <a:rPr lang="en-US" sz="2400" dirty="0" err="1" smtClean="0">
                <a:solidFill>
                  <a:srgbClr val="C00000"/>
                </a:solidFill>
              </a:rPr>
              <a:t>Portx</a:t>
            </a:r>
            <a:r>
              <a:rPr lang="en-US" sz="2400" dirty="0" smtClean="0">
                <a:solidFill>
                  <a:srgbClr val="C00000"/>
                </a:solidFill>
              </a:rPr>
              <a:t> to the Pins, examine fig-a &amp; fig-b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Outputting (Writing) ‘0’ on PORT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19800"/>
            <a:ext cx="8229600" cy="563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Fig-a: Outputting (Writing) 0 to a Pin in the PIC18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6125"/>
          <a:stretch>
            <a:fillRect/>
          </a:stretch>
        </p:blipFill>
        <p:spPr>
          <a:xfrm>
            <a:off x="609600" y="1143000"/>
            <a:ext cx="722471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Outputting (Writing) ‘1’ on PORT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609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Fig-b: Outputting (Writing)1 to a Pin in the PIC18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4353"/>
          <a:stretch>
            <a:fillRect/>
          </a:stretch>
        </p:blipFill>
        <p:spPr>
          <a:xfrm>
            <a:off x="838200" y="1143000"/>
            <a:ext cx="7329488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TRIS register role in inputting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To make a port an </a:t>
            </a:r>
            <a:r>
              <a:rPr lang="en-US" sz="2400" dirty="0" err="1" smtClean="0">
                <a:solidFill>
                  <a:srgbClr val="000099"/>
                </a:solidFill>
              </a:rPr>
              <a:t>i</a:t>
            </a:r>
            <a:r>
              <a:rPr lang="en-US" sz="2400" dirty="0" smtClean="0">
                <a:solidFill>
                  <a:srgbClr val="000099"/>
                </a:solidFill>
              </a:rPr>
              <a:t>/p port, we must 1</a:t>
            </a:r>
            <a:r>
              <a:rPr lang="en-US" sz="2400" baseline="30000" dirty="0" smtClean="0">
                <a:solidFill>
                  <a:srgbClr val="000099"/>
                </a:solidFill>
              </a:rPr>
              <a:t>st</a:t>
            </a:r>
            <a:r>
              <a:rPr lang="en-US" sz="2400" dirty="0" smtClean="0">
                <a:solidFill>
                  <a:srgbClr val="000099"/>
                </a:solidFill>
              </a:rPr>
              <a:t> put 1s into the </a:t>
            </a:r>
            <a:r>
              <a:rPr lang="en-US" sz="2400" dirty="0" err="1" smtClean="0">
                <a:solidFill>
                  <a:srgbClr val="000099"/>
                </a:solidFill>
              </a:rPr>
              <a:t>TRISx</a:t>
            </a:r>
            <a:r>
              <a:rPr lang="en-US" sz="2400" dirty="0" smtClean="0">
                <a:solidFill>
                  <a:srgbClr val="000099"/>
                </a:solidFill>
              </a:rPr>
              <a:t> Register for that port, 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&amp; then bring in(read) the data present at the pins.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0 for out &amp; 1 for in.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 following code will get the data present at the pins of </a:t>
            </a:r>
            <a:r>
              <a:rPr lang="en-US" sz="2400" dirty="0" err="1" smtClean="0">
                <a:solidFill>
                  <a:srgbClr val="000099"/>
                </a:solidFill>
              </a:rPr>
              <a:t>PortC</a:t>
            </a:r>
            <a:r>
              <a:rPr lang="en-US" sz="2400" dirty="0" smtClean="0">
                <a:solidFill>
                  <a:srgbClr val="000099"/>
                </a:solidFill>
              </a:rPr>
              <a:t> &amp; send it to </a:t>
            </a:r>
            <a:r>
              <a:rPr lang="en-US" sz="2400" dirty="0" err="1" smtClean="0">
                <a:solidFill>
                  <a:srgbClr val="000099"/>
                </a:solidFill>
              </a:rPr>
              <a:t>PortB</a:t>
            </a:r>
            <a:r>
              <a:rPr lang="en-US" sz="2400" dirty="0" smtClean="0">
                <a:solidFill>
                  <a:srgbClr val="000099"/>
                </a:solidFill>
              </a:rPr>
              <a:t> indefinitely, after adding the value 5 to it.</a:t>
            </a:r>
          </a:p>
          <a:p>
            <a:pPr>
              <a:buNone/>
            </a:pPr>
            <a:endParaRPr lang="en-US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MOVLW  B ’00000000’ ;WREG=0000000(binary)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MOVWF  TRISB              ;Port B an output port( 0 for O)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MOVLW  B ’11111111’ ;WREG=11111111(binary)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MOVWF  TRISC              ;Port C an input port( 1 for I)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L2 MOVF PORTC,W            ;move data from Port C to WREG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 ADDLW 5                        ;add some value to it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 MOVWF PORTB            ;send it to Port B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      GOTO L2                       ;continue forever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Role of the </a:t>
            </a:r>
            <a:r>
              <a:rPr lang="en-US" sz="2400" dirty="0" err="1" smtClean="0">
                <a:solidFill>
                  <a:srgbClr val="C00000"/>
                </a:solidFill>
              </a:rPr>
              <a:t>TRISx</a:t>
            </a:r>
            <a:r>
              <a:rPr lang="en-US" sz="2400" dirty="0" smtClean="0">
                <a:solidFill>
                  <a:srgbClr val="C00000"/>
                </a:solidFill>
              </a:rPr>
              <a:t> register: It allowing the data to come into the CPU from the pins examine following fig-a &amp; fig-b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6172200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Fig-a: Inputting (Reading) 0 from a Pin in the PIC18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b="2583"/>
          <a:stretch>
            <a:fillRect/>
          </a:stretch>
        </p:blipFill>
        <p:spPr>
          <a:xfrm>
            <a:off x="914400" y="1600200"/>
            <a:ext cx="7391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19800"/>
            <a:ext cx="8229600" cy="5635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/>
              <a:t>              </a:t>
            </a:r>
            <a:r>
              <a:rPr lang="en-US" sz="2400" dirty="0" smtClean="0">
                <a:solidFill>
                  <a:srgbClr val="C00000"/>
                </a:solidFill>
              </a:rPr>
              <a:t>fig-b:Inputting (Reading) 1 from a Pin in the PIC18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098" name="Picture 2" descr="C:\Users\priyal\Downloads\New Doc 2021-01-22 16.03.21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86800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Port 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56388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0099"/>
                </a:solidFill>
              </a:rPr>
              <a:t>PortA</a:t>
            </a:r>
            <a:r>
              <a:rPr lang="en-US" sz="2400" dirty="0" smtClean="0">
                <a:solidFill>
                  <a:srgbClr val="000099"/>
                </a:solidFill>
              </a:rPr>
              <a:t> -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7 pins(RA0-RA6), 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But in PIC18F458,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pin A6 is used for the OSC2 pin.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A6 is not available if we use a crystal oscillator to provide frequency</a:t>
            </a:r>
            <a:r>
              <a:rPr lang="en-US" sz="2400" dirty="0" smtClean="0">
                <a:solidFill>
                  <a:srgbClr val="000099"/>
                </a:solidFill>
              </a:rPr>
              <a:t> to the PIC18 chip.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use the pins of Port A as both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/p &amp; o/p ports, each bit must be connected externally to the pin by enabling the bits of the TRISA Register. </a:t>
            </a:r>
          </a:p>
          <a:p>
            <a:pPr lvl="1">
              <a:buNone/>
            </a:pPr>
            <a:r>
              <a:rPr lang="en-US" sz="2000" dirty="0" smtClean="0"/>
              <a:t>MOVLW B’00000000’   ;WREG=00000000(binary)</a:t>
            </a:r>
          </a:p>
          <a:p>
            <a:pPr lvl="1">
              <a:buNone/>
            </a:pPr>
            <a:r>
              <a:rPr lang="en-US" sz="2000" dirty="0" smtClean="0"/>
              <a:t>MOVWF TRISA               ; </a:t>
            </a:r>
            <a:r>
              <a:rPr lang="en-US" sz="2000" dirty="0" smtClean="0">
                <a:solidFill>
                  <a:srgbClr val="C00000"/>
                </a:solidFill>
              </a:rPr>
              <a:t>make Port A an output port (0 for Out)</a:t>
            </a:r>
          </a:p>
          <a:p>
            <a:pPr lvl="1">
              <a:buNone/>
            </a:pPr>
            <a:endParaRPr lang="en-US" sz="2000" dirty="0" smtClean="0"/>
          </a:p>
          <a:p>
            <a:pPr lvl="1">
              <a:buNone/>
            </a:pPr>
            <a:r>
              <a:rPr lang="en-US" sz="2000" dirty="0" smtClean="0"/>
              <a:t>MOVLW B’11111111’   ;WREG=11111111 (binary)</a:t>
            </a:r>
          </a:p>
          <a:p>
            <a:pPr lvl="1">
              <a:buNone/>
            </a:pPr>
            <a:r>
              <a:rPr lang="en-US" sz="2000" dirty="0" smtClean="0"/>
              <a:t>MOVWF TRISA               ; </a:t>
            </a:r>
            <a:r>
              <a:rPr lang="en-US" sz="2000" dirty="0" smtClean="0">
                <a:solidFill>
                  <a:srgbClr val="C00000"/>
                </a:solidFill>
              </a:rPr>
              <a:t>make Port A an Input port ( 1 for In)</a:t>
            </a:r>
          </a:p>
          <a:p>
            <a:pPr lvl="1">
              <a:buNone/>
            </a:pPr>
            <a:endParaRPr lang="en-US" sz="2000" dirty="0" smtClean="0"/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PortB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0099"/>
                </a:solidFill>
              </a:rPr>
              <a:t>PortB</a:t>
            </a:r>
            <a:r>
              <a:rPr lang="en-US" sz="2400" dirty="0" smtClean="0">
                <a:solidFill>
                  <a:srgbClr val="000099"/>
                </a:solidFill>
              </a:rPr>
              <a:t> -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8 pins(RB0-RB7).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use the pins of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PortB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as both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/p &amp; o/p ports, each bit must be connected externally to the pin by enabling the bits of register TRISB.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For </a:t>
            </a:r>
            <a:r>
              <a:rPr lang="en-US" sz="2400" dirty="0" err="1" smtClean="0">
                <a:solidFill>
                  <a:srgbClr val="000099"/>
                </a:solidFill>
              </a:rPr>
              <a:t>e.g</a:t>
            </a:r>
            <a:r>
              <a:rPr lang="en-US" sz="2400" dirty="0" smtClean="0">
                <a:solidFill>
                  <a:srgbClr val="000099"/>
                </a:solidFill>
              </a:rPr>
              <a:t> following code will continuously send out the alternating values of 55H &amp; AAH to </a:t>
            </a:r>
            <a:r>
              <a:rPr lang="en-US" sz="2400" dirty="0" err="1" smtClean="0">
                <a:solidFill>
                  <a:srgbClr val="000099"/>
                </a:solidFill>
              </a:rPr>
              <a:t>portB</a:t>
            </a:r>
            <a:r>
              <a:rPr lang="en-US" sz="2400" dirty="0" smtClean="0">
                <a:solidFill>
                  <a:srgbClr val="000099"/>
                </a:solidFill>
              </a:rPr>
              <a:t>: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order to make all the bits of </a:t>
            </a:r>
            <a:r>
              <a:rPr lang="en-US" sz="2400" dirty="0" err="1" smtClean="0">
                <a:solidFill>
                  <a:srgbClr val="C00000"/>
                </a:solidFill>
              </a:rPr>
              <a:t>PortB</a:t>
            </a:r>
            <a:r>
              <a:rPr lang="en-US" sz="2400" dirty="0" smtClean="0">
                <a:solidFill>
                  <a:srgbClr val="C00000"/>
                </a:solidFill>
              </a:rPr>
              <a:t> an input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TRISB must be programmed by writing 1 to all the bits.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PortB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is configured 1</a:t>
            </a:r>
            <a:r>
              <a:rPr lang="en-US" sz="2400" baseline="30000" dirty="0" smtClean="0">
                <a:solidFill>
                  <a:schemeClr val="accent6">
                    <a:lumMod val="75000"/>
                  </a:schemeClr>
                </a:solidFill>
              </a:rPr>
              <a:t>st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as an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/p port by writing all 1s to register TRISB, &amp; then data is received from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PortB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&amp; saved in some RAM location of the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Dual role of Ports A &amp; B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PIC18 multiplexes an Analog-to-Digital converter through Port A to save I/O pins.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Alternate functions of the pins for PORTA are shown in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TableA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                                           Table-A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We do not use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for simple I/O functions.</a:t>
            </a:r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2971800"/>
          <a:ext cx="3124201" cy="297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88"/>
                <a:gridCol w="2538413"/>
              </a:tblGrid>
              <a:tr h="367015"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AN0/CVREF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AN1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AN2/VREF-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AN3/VREF+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T0CKI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AN4/SS/LVDIN</a:t>
                      </a:r>
                      <a:endParaRPr lang="en-US" dirty="0"/>
                    </a:p>
                  </a:txBody>
                  <a:tcPr/>
                </a:tc>
              </a:tr>
              <a:tr h="372112">
                <a:tc>
                  <a:txBody>
                    <a:bodyPr/>
                    <a:lstStyle/>
                    <a:p>
                      <a:r>
                        <a:rPr lang="en-US" dirty="0" smtClean="0"/>
                        <a:t>RA6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OSC2/CLK0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I/O Port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I/O port structure: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To connect Microcontroller to the peripherals we use registers (called ports).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Ports are connected to the Microcontroller pins.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 Pins can be configured to be o/</a:t>
            </a:r>
            <a:r>
              <a:rPr lang="en-US" sz="2400" dirty="0" err="1" smtClean="0">
                <a:solidFill>
                  <a:srgbClr val="000099"/>
                </a:solidFill>
              </a:rPr>
              <a:t>ps</a:t>
            </a:r>
            <a:r>
              <a:rPr lang="en-US" sz="2400" dirty="0" smtClean="0">
                <a:solidFill>
                  <a:srgbClr val="000099"/>
                </a:solidFill>
              </a:rPr>
              <a:t> or </a:t>
            </a:r>
            <a:r>
              <a:rPr lang="en-US" sz="2400" dirty="0" err="1" smtClean="0">
                <a:solidFill>
                  <a:srgbClr val="000099"/>
                </a:solidFill>
              </a:rPr>
              <a:t>i</a:t>
            </a:r>
            <a:r>
              <a:rPr lang="en-US" sz="2400" dirty="0" smtClean="0">
                <a:solidFill>
                  <a:srgbClr val="000099"/>
                </a:solidFill>
              </a:rPr>
              <a:t>/ps.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 It is simply performed by program.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PIC18 multiplexes some other functions through PORTB to save pins.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Alternate functions of the pins for PORTB are shown in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TableB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 smtClean="0"/>
              <a:t>                                         Table-B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28956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INT2/CANTX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CANRX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PGM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PGC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PGD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Port C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Port C-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8 pins (RC0-RC7). 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use the pins of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as both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/p  &amp; o/p ports, each bit must be connected externally to the pin by enabling the bits of register TRISC.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MOVLW B’00000000’    ;WREG=00000000 (binary)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MOVWF TRISC 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;Make Port C an Output port(0 for out)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MOVLW B’11111111’    ;WREG=11111111 (binary)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MOVWF TRISC    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;Make Port C an Input port(1 for In)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PortD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10600" cy="5638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Port D -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8 pins(RD0-RD7)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use the pins of PORTD as both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/p &amp; o/p ports, each bit must be connected externally to the pin by enabling the bits of register TRISD.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 smtClean="0"/>
              <a:t>    SETF TRISD       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;TRISD=11111111 (binary)= PORTD=Input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Dual role of Ports C and D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Alternate functions of the pins for Port C are shown in </a:t>
            </a:r>
            <a:r>
              <a:rPr lang="en-US" sz="2400" dirty="0" err="1" smtClean="0">
                <a:solidFill>
                  <a:srgbClr val="000099"/>
                </a:solidFill>
              </a:rPr>
              <a:t>TableA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Alternate functions of the pins for Port D are shown in </a:t>
            </a:r>
            <a:r>
              <a:rPr lang="en-US" sz="2400" dirty="0" err="1" smtClean="0">
                <a:solidFill>
                  <a:srgbClr val="000099"/>
                </a:solidFill>
              </a:rPr>
              <a:t>TableB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pPr>
              <a:buNone/>
            </a:pPr>
            <a:r>
              <a:rPr lang="en-US" sz="2400" dirty="0" smtClean="0"/>
              <a:t>   </a:t>
            </a:r>
          </a:p>
          <a:p>
            <a:pPr>
              <a:buNone/>
            </a:pPr>
            <a:r>
              <a:rPr lang="en-US" sz="2000" dirty="0" smtClean="0"/>
              <a:t>Table A –</a:t>
            </a:r>
            <a:r>
              <a:rPr lang="en-US" sz="2000" dirty="0" err="1" smtClean="0"/>
              <a:t>PortC</a:t>
            </a:r>
            <a:r>
              <a:rPr lang="en-US" sz="2000" dirty="0" smtClean="0"/>
              <a:t> Alternate function    Table B- Port D Alternate functions</a:t>
            </a:r>
          </a:p>
          <a:p>
            <a:pPr>
              <a:buNone/>
            </a:pPr>
            <a:r>
              <a:rPr lang="en-US" sz="2400" dirty="0" smtClean="0"/>
              <a:t>                                                           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2819400"/>
          <a:ext cx="2743200" cy="331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1905000"/>
              </a:tblGrid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T1OSO/T1CKI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T1OSI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CCP1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SCK/SCL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SDI/SDA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SDO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TX/CK</a:t>
                      </a:r>
                      <a:endParaRPr lang="en-US" dirty="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dirty="0" smtClean="0"/>
                        <a:t>RC7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RX/DT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0" y="2819400"/>
          <a:ext cx="27432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</a:tblGrid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PSP0/C1IN+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PSP1/C1IN-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PSP2/C2IN+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PSP3/C2IN-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PSP4/ECCP1/P1A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PSP5/P1B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PSP6/P1C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 smtClean="0"/>
                        <a:t>RD7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PSP7/P1D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PortE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0099"/>
                </a:solidFill>
              </a:rPr>
              <a:t>PortE</a:t>
            </a:r>
            <a:r>
              <a:rPr lang="en-US" sz="2400" dirty="0" smtClean="0">
                <a:solidFill>
                  <a:srgbClr val="000099"/>
                </a:solidFill>
              </a:rPr>
              <a:t> -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3 pins(RE0-RE2) </a:t>
            </a:r>
            <a:r>
              <a:rPr lang="en-US" sz="2400" dirty="0" smtClean="0">
                <a:solidFill>
                  <a:srgbClr val="000099"/>
                </a:solidFill>
              </a:rPr>
              <a:t>in the PIC18F458/4580.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Port E is used for 3 additional Analog inputs or Simple I/O: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AN5, AN6, &amp; AN7.</a:t>
            </a:r>
            <a:r>
              <a:rPr lang="en-US" sz="2400" dirty="0" smtClean="0">
                <a:solidFill>
                  <a:srgbClr val="000099"/>
                </a:solidFill>
              </a:rPr>
              <a:t> Just like other ports,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PortE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has alternate functions.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I/O Bit Manipulation Programming.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In this section we further examine the </a:t>
            </a:r>
            <a:r>
              <a:rPr lang="en-US" sz="2400" dirty="0" smtClean="0">
                <a:solidFill>
                  <a:srgbClr val="C00000"/>
                </a:solidFill>
              </a:rPr>
              <a:t>PIC18 I/O instructions.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We pay special attention to I/O bit manipulation</a:t>
            </a:r>
            <a:r>
              <a:rPr lang="en-US" sz="2400" dirty="0" smtClean="0">
                <a:solidFill>
                  <a:srgbClr val="000099"/>
                </a:solidFill>
              </a:rPr>
              <a:t> because it is a powerful &amp; widely used feature of the PIC family.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I/O ports &amp; bit-addressability: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Sometimes we need to access only 1 or 2 bits of the port instead of the entire 8 bits.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PIC I/O ports is their capability to access individual bits of the port without altering the rest of the bits in that port.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For all PIC ports, we can access either all 8 bits or any single bit without altering the rest.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686800" cy="594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Following Table-A lists the Single-bit instructions for the PIC18.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      Table-A: lists the Single-bit instructions for the PIC18.</a:t>
            </a:r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Although the instructions in Table-A can be used for any registers in the data RAM file register, I/O port operations use them most often.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990600"/>
          <a:ext cx="8305800" cy="306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96000"/>
              </a:tblGrid>
              <a:tr h="411742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174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BSF 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bit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Bit Set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 (set the bit: bit=1)</a:t>
                      </a:r>
                      <a:endParaRPr lang="en-US" sz="2000" dirty="0"/>
                    </a:p>
                  </a:txBody>
                  <a:tcPr/>
                </a:tc>
              </a:tr>
              <a:tr h="41174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BCF 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bit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Bit Clear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 (clear the bit: bit=0)</a:t>
                      </a:r>
                      <a:endParaRPr lang="en-US" sz="2000" dirty="0"/>
                    </a:p>
                  </a:txBody>
                  <a:tcPr/>
                </a:tc>
              </a:tr>
              <a:tr h="41174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BTG 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bit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Bit Toggle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 (complement the bit)</a:t>
                      </a:r>
                      <a:endParaRPr lang="en-US" sz="2000" dirty="0"/>
                    </a:p>
                  </a:txBody>
                  <a:tcPr/>
                </a:tc>
              </a:tr>
              <a:tr h="710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BTFSC 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Bit test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skip if clear(skip next instruction if bit=0)</a:t>
                      </a:r>
                      <a:endParaRPr lang="en-US" sz="2000" dirty="0"/>
                    </a:p>
                  </a:txBody>
                  <a:tcPr/>
                </a:tc>
              </a:tr>
              <a:tr h="710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BTFSS 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Bit test </a:t>
                      </a:r>
                      <a:r>
                        <a:rPr lang="en-US" sz="2000" dirty="0" err="1" smtClean="0"/>
                        <a:t>fileReg</a:t>
                      </a:r>
                      <a:r>
                        <a:rPr lang="en-US" sz="2000" dirty="0" smtClean="0"/>
                        <a:t>, skip if clear(skip next instruction if bit=1)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50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Table-B :Single-Bit Addressability of Ports for PIC18F458</a:t>
            </a:r>
          </a:p>
          <a:p>
            <a:pPr>
              <a:buNone/>
            </a:pPr>
            <a:r>
              <a:rPr lang="en-US" sz="2400" u="sng" dirty="0" smtClean="0"/>
              <a:t>BSF (Bit Set </a:t>
            </a:r>
            <a:r>
              <a:rPr lang="en-US" sz="2400" u="sng" dirty="0" err="1" smtClean="0"/>
              <a:t>FileReg</a:t>
            </a:r>
            <a:r>
              <a:rPr lang="en-US" sz="2400" u="sng" dirty="0" smtClean="0"/>
              <a:t>):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To set high a single bit of a given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Syntax:   BSF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bit_num</a:t>
            </a:r>
            <a:r>
              <a:rPr lang="en-US" sz="2400" dirty="0" smtClean="0">
                <a:solidFill>
                  <a:srgbClr val="000099"/>
                </a:solidFill>
              </a:rPr>
              <a:t>   ; where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 can be any location in the file register &amp; </a:t>
            </a:r>
            <a:r>
              <a:rPr lang="en-US" sz="2400" dirty="0" err="1" smtClean="0">
                <a:solidFill>
                  <a:srgbClr val="000099"/>
                </a:solidFill>
              </a:rPr>
              <a:t>bit_num</a:t>
            </a:r>
            <a:r>
              <a:rPr lang="en-US" sz="2400" dirty="0" smtClean="0">
                <a:solidFill>
                  <a:srgbClr val="000099"/>
                </a:solidFill>
              </a:rPr>
              <a:t>: 0 to 7.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e.g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BSF PORTB, 5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898011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u="sng" dirty="0" smtClean="0"/>
              <a:t>BCF (Bit Clear </a:t>
            </a:r>
            <a:r>
              <a:rPr lang="en-US" sz="2400" u="sng" dirty="0" err="1" smtClean="0"/>
              <a:t>fileReg</a:t>
            </a:r>
            <a:r>
              <a:rPr lang="en-US" sz="2400" u="sng" dirty="0" smtClean="0"/>
              <a:t>) </a:t>
            </a:r>
            <a:endParaRPr lang="en-US" sz="2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Clear a single bit of a given </a:t>
            </a:r>
            <a:r>
              <a:rPr lang="en-US" sz="2000" dirty="0" err="1" smtClean="0">
                <a:solidFill>
                  <a:srgbClr val="000099"/>
                </a:solidFill>
              </a:rPr>
              <a:t>fileReg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pPr>
              <a:buNone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                 Syntax: “BCF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bit_number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n-US" sz="2000" dirty="0" err="1" smtClean="0">
                <a:solidFill>
                  <a:srgbClr val="000099"/>
                </a:solidFill>
              </a:rPr>
              <a:t>E.g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BCF PORTB,2  </a:t>
            </a:r>
            <a:r>
              <a:rPr lang="en-US" sz="2000" dirty="0" smtClean="0">
                <a:solidFill>
                  <a:srgbClr val="000099"/>
                </a:solidFill>
              </a:rPr>
              <a:t>;bit clear(RB2=low).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Write a program to create a square wave of 50% duty cycle on bit0 of Port C.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Sol: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50% duty cycle means that the “ON” &amp; “OFF” states (or the high &amp; low portions of the pulse) have the same length. Therefore, we toggle RC0 with a time delay between each state. </a:t>
            </a:r>
          </a:p>
          <a:p>
            <a:pPr>
              <a:buNone/>
            </a:pPr>
            <a:endParaRPr lang="en-US" sz="20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               BCF  TRISC, 0     ;make RC0=out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HERE     BTG  PORTC,0    ;complement bit 0 of PORTC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              CALL DELAY         ;call the delay subroutine</a:t>
            </a:r>
          </a:p>
          <a:p>
            <a:pPr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              BRA  HERE         ;keep doing it</a:t>
            </a:r>
          </a:p>
          <a:p>
            <a:pPr>
              <a:buNone/>
            </a:pP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410200"/>
            <a:ext cx="5943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839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I/O PORT programming in PIC18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PIC18 family, there are many ports for I/O operations,</a:t>
            </a:r>
            <a:r>
              <a:rPr lang="en-US" sz="2400" dirty="0" smtClean="0">
                <a:solidFill>
                  <a:srgbClr val="000099"/>
                </a:solidFill>
              </a:rPr>
              <a:t> depending on which family member you choose.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Fig - </a:t>
            </a:r>
            <a:r>
              <a:rPr lang="en-US" sz="2400" b="1" dirty="0" smtClean="0">
                <a:solidFill>
                  <a:srgbClr val="000099"/>
                </a:solidFill>
              </a:rPr>
              <a:t>PIC18F458 is 40-pin chip. A total of 33 pins </a:t>
            </a:r>
            <a:r>
              <a:rPr lang="en-US" sz="2400" dirty="0" smtClean="0">
                <a:solidFill>
                  <a:srgbClr val="000099"/>
                </a:solidFill>
              </a:rPr>
              <a:t>are set aside for the </a:t>
            </a:r>
            <a:r>
              <a:rPr lang="en-US" sz="2400" b="1" dirty="0" smtClean="0">
                <a:solidFill>
                  <a:srgbClr val="000099"/>
                </a:solidFill>
              </a:rPr>
              <a:t>5 ports PORTA,PORTB, PORTC, PORTD, &amp; PORTE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 </a:t>
            </a:r>
            <a:r>
              <a:rPr lang="en-US" sz="2400" b="1" dirty="0" smtClean="0">
                <a:solidFill>
                  <a:srgbClr val="000099"/>
                </a:solidFill>
              </a:rPr>
              <a:t>Reset of the pins are designed as </a:t>
            </a:r>
            <a:r>
              <a:rPr lang="en-US" sz="2400" b="1" dirty="0" err="1" smtClean="0">
                <a:solidFill>
                  <a:srgbClr val="000099"/>
                </a:solidFill>
              </a:rPr>
              <a:t>Vdd</a:t>
            </a:r>
            <a:r>
              <a:rPr lang="en-US" sz="2400" b="1" dirty="0" smtClean="0">
                <a:solidFill>
                  <a:srgbClr val="000099"/>
                </a:solidFill>
              </a:rPr>
              <a:t>(</a:t>
            </a:r>
            <a:r>
              <a:rPr lang="en-US" sz="2400" b="1" dirty="0" err="1" smtClean="0">
                <a:solidFill>
                  <a:srgbClr val="000099"/>
                </a:solidFill>
              </a:rPr>
              <a:t>Vcc</a:t>
            </a:r>
            <a:r>
              <a:rPr lang="en-US" sz="2400" b="1" dirty="0" smtClean="0">
                <a:solidFill>
                  <a:srgbClr val="000099"/>
                </a:solidFill>
              </a:rPr>
              <a:t>), </a:t>
            </a:r>
            <a:r>
              <a:rPr lang="en-US" sz="2400" b="1" dirty="0" err="1" smtClean="0">
                <a:solidFill>
                  <a:srgbClr val="000099"/>
                </a:solidFill>
              </a:rPr>
              <a:t>Vss</a:t>
            </a:r>
            <a:r>
              <a:rPr lang="en-US" sz="2400" b="1" dirty="0" smtClean="0">
                <a:solidFill>
                  <a:srgbClr val="000099"/>
                </a:solidFill>
              </a:rPr>
              <a:t>(GND), OSC1,OSC2, MCLR(Reset), &amp; another set of </a:t>
            </a:r>
            <a:r>
              <a:rPr lang="en-US" sz="2400" b="1" dirty="0" err="1" smtClean="0">
                <a:solidFill>
                  <a:srgbClr val="000099"/>
                </a:solidFill>
              </a:rPr>
              <a:t>Vdd</a:t>
            </a:r>
            <a:r>
              <a:rPr lang="en-US" sz="2400" b="1" dirty="0" smtClean="0">
                <a:solidFill>
                  <a:srgbClr val="000099"/>
                </a:solidFill>
              </a:rPr>
              <a:t> &amp; Vss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 smtClean="0"/>
              <a:t>BTG (Bit Toggle </a:t>
            </a:r>
            <a:r>
              <a:rPr lang="en-US" sz="2400" u="sng" dirty="0" err="1" smtClean="0"/>
              <a:t>fileReg</a:t>
            </a:r>
            <a:r>
              <a:rPr lang="en-US" sz="2400" u="sng" dirty="0" smtClean="0"/>
              <a:t>)</a:t>
            </a:r>
            <a:endParaRPr lang="en-US" sz="2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Toggle a single bit of a given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 ,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Syntax: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“BTG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bit_number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e.g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BTG PORTB,2    </a:t>
            </a:r>
            <a:r>
              <a:rPr lang="en-US" sz="2400" dirty="0" smtClean="0">
                <a:solidFill>
                  <a:srgbClr val="000099"/>
                </a:solidFill>
              </a:rPr>
              <a:t>;toggle pin RB2 only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Checking an input pin: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To make decisions based on the status of a given bit in the file register, we use the instructions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BTFSC(bit test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skip if clear) &amp; BTFSS(bit test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fileReg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skip if set).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These single bit instructions are widely used for I/O operations.</a:t>
            </a:r>
          </a:p>
          <a:p>
            <a:pPr>
              <a:buNone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 smtClean="0"/>
              <a:t>BTFSS(bit test </a:t>
            </a:r>
            <a:r>
              <a:rPr lang="en-US" sz="2400" u="sng" dirty="0" err="1" smtClean="0"/>
              <a:t>fileReg</a:t>
            </a:r>
            <a:r>
              <a:rPr lang="en-US" sz="2400" u="sng" dirty="0" smtClean="0"/>
              <a:t>, skip if set)</a:t>
            </a:r>
            <a:endParaRPr lang="en-US" sz="2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monitor the status of a single bit for HIGH, we use the BTFSS instruction.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instruction tests the bit &amp; skips the next instruction if it is HIGH.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See example 4.4.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u="sng" dirty="0" smtClean="0"/>
              <a:t>BTFSC(bit test </a:t>
            </a:r>
            <a:r>
              <a:rPr lang="en-US" sz="2400" u="sng" dirty="0" err="1" smtClean="0"/>
              <a:t>fileReg</a:t>
            </a:r>
            <a:r>
              <a:rPr lang="en-US" sz="2400" u="sng" dirty="0" smtClean="0"/>
              <a:t>, skip if clear)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To monitor the status of a single bit for LOW, we use the BTFSC instruction.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instruction tests the bit  &amp; skips the instruction right below it if the bit is LOW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1648"/>
            <a:ext cx="9131990" cy="624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644902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PIC18 Timers/Counters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PIC18FXXX has 2 to 5 Timers.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Such as Timers 0,1,2,3,&amp;4.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Timers can be used either as </a:t>
            </a:r>
            <a:r>
              <a:rPr lang="en-US" sz="2400" b="1" u="sng" dirty="0" smtClean="0">
                <a:solidFill>
                  <a:srgbClr val="C00000"/>
                </a:solidFill>
              </a:rPr>
              <a:t>Timers to generate a Time Delay or 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Timers as Counters to </a:t>
            </a:r>
            <a:r>
              <a:rPr lang="en-US" sz="2400" b="1" u="sng" dirty="0" smtClean="0">
                <a:solidFill>
                  <a:srgbClr val="C00000"/>
                </a:solidFill>
              </a:rPr>
              <a:t>Count Events happening outside the Microcontroller.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Timer0  &amp; Timer1 Registers &amp; Programming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8153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Basic Registers of the Timer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PIC18 </a:t>
            </a:r>
            <a:r>
              <a:rPr lang="en-US" sz="2400" b="1" dirty="0" smtClean="0">
                <a:solidFill>
                  <a:srgbClr val="000099"/>
                </a:solidFill>
              </a:rPr>
              <a:t>Timers are 16 bits wide.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As PIC18 has an 8-bit architecture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b="1" dirty="0" smtClean="0">
                <a:solidFill>
                  <a:srgbClr val="000099"/>
                </a:solidFill>
              </a:rPr>
              <a:t>each 16-bit Timer is accessed as 2 separate registers of </a:t>
            </a:r>
            <a:r>
              <a:rPr lang="en-US" sz="2400" b="1" u="sng" dirty="0" smtClean="0">
                <a:solidFill>
                  <a:srgbClr val="000099"/>
                </a:solidFill>
              </a:rPr>
              <a:t>Low Byte(</a:t>
            </a:r>
            <a:r>
              <a:rPr lang="en-US" sz="2400" b="1" u="sng" dirty="0" err="1" smtClean="0">
                <a:solidFill>
                  <a:srgbClr val="000099"/>
                </a:solidFill>
              </a:rPr>
              <a:t>TMRxL</a:t>
            </a:r>
            <a:r>
              <a:rPr lang="en-US" sz="2400" b="1" dirty="0" smtClean="0">
                <a:solidFill>
                  <a:srgbClr val="000099"/>
                </a:solidFill>
              </a:rPr>
              <a:t>) </a:t>
            </a:r>
            <a:r>
              <a:rPr lang="en-US" sz="2400" b="1" u="sng" dirty="0" smtClean="0">
                <a:solidFill>
                  <a:srgbClr val="000099"/>
                </a:solidFill>
              </a:rPr>
              <a:t>&amp; high byte(</a:t>
            </a:r>
            <a:r>
              <a:rPr lang="en-US" sz="2400" b="1" u="sng" dirty="0" err="1" smtClean="0">
                <a:solidFill>
                  <a:srgbClr val="000099"/>
                </a:solidFill>
              </a:rPr>
              <a:t>TMRxH</a:t>
            </a:r>
            <a:r>
              <a:rPr lang="en-US" sz="2400" b="1" u="sng" dirty="0" smtClean="0">
                <a:solidFill>
                  <a:srgbClr val="000099"/>
                </a:solidFill>
              </a:rPr>
              <a:t>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Each Timer also has the </a:t>
            </a:r>
            <a:r>
              <a:rPr lang="en-US" sz="2400" b="1" u="sng" dirty="0" smtClean="0">
                <a:solidFill>
                  <a:srgbClr val="000099"/>
                </a:solidFill>
              </a:rPr>
              <a:t>TCON(Timer Control ) register for setting modes of operation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534400" cy="6324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Timer0 Registers &amp; Programming-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Timer0-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used as an 8-bit or 16-bit timer.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16-bit Register of Timer0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is accessed as Low Byte(TMR0L) &amp; High Byte(TMR0H), as shown in fig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TMR0L-(</a:t>
            </a:r>
            <a:r>
              <a:rPr lang="en-US" sz="2400" b="1" dirty="0" err="1" smtClean="0">
                <a:solidFill>
                  <a:srgbClr val="000099"/>
                </a:solidFill>
              </a:rPr>
              <a:t>i.e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Timer0 Low Byte</a:t>
            </a:r>
            <a:r>
              <a:rPr lang="en-US" sz="2400" b="1" dirty="0" smtClean="0">
                <a:solidFill>
                  <a:srgbClr val="000099"/>
                </a:solidFill>
              </a:rPr>
              <a:t>) &amp; TMR0H-(</a:t>
            </a:r>
            <a:r>
              <a:rPr lang="en-US" sz="2400" b="1" dirty="0" err="1" smtClean="0">
                <a:solidFill>
                  <a:srgbClr val="000099"/>
                </a:solidFill>
              </a:rPr>
              <a:t>i.e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Timer0 High Byte</a:t>
            </a:r>
            <a:r>
              <a:rPr lang="en-US" sz="2400" b="1" dirty="0" smtClean="0">
                <a:solidFill>
                  <a:srgbClr val="000099"/>
                </a:solidFill>
              </a:rPr>
              <a:t>) both are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8-bit registers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Instruction for accessing these registers: </a:t>
            </a:r>
          </a:p>
          <a:p>
            <a:pPr>
              <a:buNone/>
            </a:pPr>
            <a:r>
              <a:rPr lang="en-US" sz="2400" dirty="0" smtClean="0"/>
              <a:t>           MOVWF TMR0L                </a:t>
            </a:r>
            <a:r>
              <a:rPr lang="en-US" sz="2400" dirty="0" smtClean="0">
                <a:solidFill>
                  <a:srgbClr val="000099"/>
                </a:solidFill>
              </a:rPr>
              <a:t>;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moves values in WREG into TMR0L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</a:t>
            </a:r>
            <a:r>
              <a:rPr lang="en-US" sz="2400" dirty="0" smtClean="0"/>
              <a:t>MOVFF TMR0L, PORTB    </a:t>
            </a:r>
            <a:r>
              <a:rPr lang="en-US" sz="2400" dirty="0" smtClean="0">
                <a:solidFill>
                  <a:srgbClr val="000099"/>
                </a:solidFill>
              </a:rPr>
              <a:t>;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copies TMR0L to PORTB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581400"/>
            <a:ext cx="65833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T0CON(Timer0 Control) Register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82000" cy="54864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Each </a:t>
            </a:r>
            <a:r>
              <a:rPr lang="en-US" sz="2400" b="1" u="sng" dirty="0" smtClean="0">
                <a:solidFill>
                  <a:srgbClr val="000099"/>
                </a:solidFill>
              </a:rPr>
              <a:t>Timer has a Control register called TCON</a:t>
            </a:r>
            <a:r>
              <a:rPr lang="en-US" sz="2400" b="1" dirty="0" smtClean="0">
                <a:solidFill>
                  <a:srgbClr val="000099"/>
                </a:solidFill>
              </a:rPr>
              <a:t>, to set the various </a:t>
            </a:r>
            <a:r>
              <a:rPr lang="en-US" sz="2400" b="1" u="sng" dirty="0" smtClean="0">
                <a:solidFill>
                  <a:srgbClr val="000099"/>
                </a:solidFill>
              </a:rPr>
              <a:t>Timer Operation Modes.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T0CON (8-bit) register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used for control of Timer0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Bits for T0CON are shown in following fig: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/>
            <a:endParaRPr lang="en-US" sz="2400" dirty="0" smtClean="0">
              <a:solidFill>
                <a:srgbClr val="C00000"/>
              </a:solidFill>
            </a:endParaRPr>
          </a:p>
          <a:p>
            <a:pPr algn="ctr"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Fig: PICF458 Pin Diagram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"/>
            <a:ext cx="6858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T0CS(Timer0 Clock Source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i.e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D5 bit from T0CON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reg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):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This bit in the T0CON Register is used to decide whether the Clock source is Internal (</a:t>
            </a:r>
            <a:r>
              <a:rPr lang="en-US" sz="2400" b="1" dirty="0" err="1" smtClean="0">
                <a:solidFill>
                  <a:srgbClr val="000099"/>
                </a:solidFill>
              </a:rPr>
              <a:t>Fosc</a:t>
            </a:r>
            <a:r>
              <a:rPr lang="en-US" sz="2400" b="1" dirty="0" smtClean="0">
                <a:solidFill>
                  <a:srgbClr val="000099"/>
                </a:solidFill>
              </a:rPr>
              <a:t>/4) or External.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T0CS=0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then the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Fosc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/4 is used as clock source.</a:t>
            </a:r>
            <a:r>
              <a:rPr lang="en-US" sz="2400" dirty="0" smtClean="0">
                <a:solidFill>
                  <a:srgbClr val="000099"/>
                </a:solidFill>
              </a:rPr>
              <a:t> In this case,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Timers are often used for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Time Delay generation.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T0CS=1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clock source is External &amp; comes from the RA4/T0CKI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b="1" dirty="0" smtClean="0">
                <a:solidFill>
                  <a:srgbClr val="000099"/>
                </a:solidFill>
              </a:rPr>
              <a:t>which is pin6 on the DIP package of PIC18F4520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When the </a:t>
            </a:r>
            <a:r>
              <a:rPr lang="en-US" sz="2400" b="1" dirty="0" smtClean="0">
                <a:solidFill>
                  <a:srgbClr val="000099"/>
                </a:solidFill>
              </a:rPr>
              <a:t>Clock source comes from an External source </a:t>
            </a:r>
            <a:r>
              <a:rPr lang="en-US" sz="2400" dirty="0" smtClean="0">
                <a:solidFill>
                  <a:srgbClr val="000099"/>
                </a:solidFill>
              </a:rPr>
              <a:t>, 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Timer is used as an Event counter.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rgbClr val="C00000"/>
                </a:solidFill>
              </a:rPr>
              <a:t>TMR0IF flag bit (Timer0 Interrupt Flag) bit-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82000" cy="5562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It is part of the INTCON(Interrupt Control) register. See fig.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400" dirty="0" smtClean="0">
                <a:solidFill>
                  <a:srgbClr val="C00000"/>
                </a:solidFill>
              </a:rPr>
              <a:t>Fig: INTCON (Interrupt Control Register) has the TMR0IF Flag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When Timer reaches its maximum value of FFFFH, it rolls over to 0000, &amp; TMR0IF is set to 1.  See following fig</a:t>
            </a:r>
            <a:endParaRPr lang="en-US" sz="2400" b="1" dirty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1676400"/>
            <a:ext cx="91630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Fig- Timer0 Overflow Flag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816428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16-bit timer Programming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17094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381000"/>
            <a:ext cx="837891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Notice in following fig </a:t>
            </a:r>
            <a:r>
              <a:rPr lang="en-US" sz="2400" b="1" dirty="0" smtClean="0">
                <a:solidFill>
                  <a:srgbClr val="000099"/>
                </a:solidFill>
              </a:rPr>
              <a:t>We should load TMR0H first, &amp; then load TMR0L, 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Because the value for TMR0H is kept in a temporary register &amp; written to TMR0H when TMR0L is loaded. 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This will prevent any error in counting if the TMR0ON flag is set HIGH.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           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 algn="ctr"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Fig: Timer0 16-bit block diagram.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 b="7443"/>
          <a:stretch>
            <a:fillRect/>
          </a:stretch>
        </p:blipFill>
        <p:spPr bwMode="auto">
          <a:xfrm>
            <a:off x="1" y="2514600"/>
            <a:ext cx="9144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Timer Delay Calculation for XTAL = 10 MHz with No </a:t>
            </a:r>
            <a:r>
              <a:rPr lang="en-US" sz="2400" dirty="0" err="1" smtClean="0">
                <a:solidFill>
                  <a:srgbClr val="C00000"/>
                </a:solidFill>
              </a:rPr>
              <a:t>Prescaler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To calculate the exact time delay  &amp; square wave frequency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generated </a:t>
            </a:r>
            <a:r>
              <a:rPr lang="en-US" sz="2400" dirty="0" smtClean="0">
                <a:solidFill>
                  <a:srgbClr val="000099"/>
                </a:solidFill>
              </a:rPr>
              <a:t>on pin PB5, </a:t>
            </a:r>
            <a:r>
              <a:rPr lang="en-US" sz="2400" b="1" dirty="0" smtClean="0">
                <a:solidFill>
                  <a:srgbClr val="000099"/>
                </a:solidFill>
              </a:rPr>
              <a:t>we need to know the XTAL frequency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75000"/>
                  </a:schemeClr>
                </a:solidFill>
              </a:rPr>
              <a:t>General formula for Delay calculation</a:t>
            </a:r>
          </a:p>
          <a:p>
            <a:pPr lvl="1"/>
            <a:r>
              <a:rPr lang="de-DE" sz="2400" b="1" dirty="0" smtClean="0">
                <a:solidFill>
                  <a:schemeClr val="accent6">
                    <a:lumMod val="75000"/>
                  </a:schemeClr>
                </a:solidFill>
              </a:rPr>
              <a:t>T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= 4/(10MHz) = 0.4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usecond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We can develop a formula for delay calculations using 16-bit mode of the timer for a crystal frequency of XTAL=10 </a:t>
            </a:r>
            <a:r>
              <a:rPr lang="en-US" sz="2400" b="1" dirty="0" err="1" smtClean="0">
                <a:solidFill>
                  <a:srgbClr val="000099"/>
                </a:solidFill>
              </a:rPr>
              <a:t>MHz.</a:t>
            </a:r>
            <a:endParaRPr lang="en-US" sz="2400" b="1" dirty="0" smtClean="0">
              <a:solidFill>
                <a:srgbClr val="000099"/>
              </a:solidFill>
            </a:endParaRPr>
          </a:p>
          <a:p>
            <a:pPr lvl="1"/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8" y="4191000"/>
            <a:ext cx="8951912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382000" cy="6096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Example: Calculate the amount of time delay generated by the timer. Assume that XTAL=10MHz.</a:t>
            </a:r>
          </a:p>
          <a:p>
            <a:pPr>
              <a:buNone/>
            </a:pPr>
            <a:r>
              <a:rPr lang="en-US" sz="2400" dirty="0" smtClean="0"/>
              <a:t>Solution: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-Timer works with the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Fosc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/4 clock</a:t>
            </a:r>
            <a:r>
              <a:rPr lang="en-US" sz="2400" dirty="0" smtClean="0">
                <a:solidFill>
                  <a:srgbClr val="000099"/>
                </a:solidFill>
              </a:rPr>
              <a:t>;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-Therefore, we have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10MHz/4=2.5 MHz as the timer frequency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-As a result,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each clock has a period of T=1/2.5 MHz=0.4us.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-In other words, </a:t>
            </a:r>
            <a:r>
              <a:rPr lang="en-US" sz="2400" dirty="0" smtClean="0">
                <a:solidFill>
                  <a:srgbClr val="C00000"/>
                </a:solidFill>
              </a:rPr>
              <a:t>Timer0 counts up each 0.4 us resulting in delay=no of countsX0.4 us.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Number of counts for the rollover is </a:t>
            </a:r>
            <a:r>
              <a:rPr lang="en-US" sz="2400" dirty="0" smtClean="0">
                <a:solidFill>
                  <a:srgbClr val="C00000"/>
                </a:solidFill>
              </a:rPr>
              <a:t>FFFFH-FFF2H=0DH(13 decimal).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-However, </a:t>
            </a:r>
            <a:r>
              <a:rPr lang="en-US" sz="2400" dirty="0" smtClean="0">
                <a:solidFill>
                  <a:srgbClr val="C00000"/>
                </a:solidFill>
              </a:rPr>
              <a:t>we add one to 13 because of the extra clock needed when it rolls over from FFFF to 0 &amp; raises the TMR0IF flag.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-This gives </a:t>
            </a:r>
            <a:r>
              <a:rPr lang="en-US" sz="2400" dirty="0" smtClean="0">
                <a:solidFill>
                  <a:srgbClr val="C00000"/>
                </a:solidFill>
              </a:rPr>
              <a:t>14X0.4us=5.6us for half the pulse.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-</a:t>
            </a:r>
            <a:r>
              <a:rPr lang="en-US" sz="2400" dirty="0" smtClean="0">
                <a:solidFill>
                  <a:srgbClr val="C00000"/>
                </a:solidFill>
              </a:rPr>
              <a:t>For the entire period the time delay generated by the timer is T=2X5.6us=11.2us.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Timer Calculation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rgbClr val="C00000"/>
                </a:solidFill>
              </a:rPr>
              <a:t>Calculate total delay generated by Timer 0 if  (FFF2)H is loaded into it.</a:t>
            </a:r>
          </a:p>
          <a:p>
            <a:pPr marL="514350" indent="-514350">
              <a:buFont typeface="Wingdings" pitchFamily="2" charset="2"/>
              <a:buAutoNum type="arabicPeriod"/>
              <a:defRPr/>
            </a:pPr>
            <a:r>
              <a:rPr lang="en-US" sz="2400" dirty="0" smtClean="0"/>
              <a:t>Total pulse required to roll over =(FFFF – FFF2)+1</a:t>
            </a:r>
          </a:p>
          <a:p>
            <a:pPr marL="514350" indent="-514350">
              <a:buFont typeface="Wingdings" pitchFamily="2" charset="2"/>
              <a:buNone/>
              <a:defRPr/>
            </a:pPr>
            <a:r>
              <a:rPr lang="en-US" sz="2400" dirty="0" smtClean="0"/>
              <a:t>                                                          =(0E) Hex</a:t>
            </a:r>
          </a:p>
          <a:p>
            <a:pPr marL="514350" indent="-514350">
              <a:buFont typeface="Wingdings" pitchFamily="2" charset="2"/>
              <a:buNone/>
              <a:defRPr/>
            </a:pPr>
            <a:r>
              <a:rPr lang="en-US" sz="2400" dirty="0" smtClean="0"/>
              <a:t>                                                          = 14 decimal</a:t>
            </a:r>
          </a:p>
          <a:p>
            <a:pPr marL="514350" indent="-514350">
              <a:buFont typeface="Wingdings" pitchFamily="2" charset="2"/>
              <a:buAutoNum type="arabicPeriod" startAt="2"/>
              <a:defRPr/>
            </a:pPr>
            <a:r>
              <a:rPr lang="en-US" sz="2400" dirty="0" smtClean="0"/>
              <a:t>Timer frequency = 10MHz / 4 = 2.5MHz</a:t>
            </a:r>
          </a:p>
          <a:p>
            <a:pPr marL="514350" indent="-514350">
              <a:buFont typeface="Wingdings" pitchFamily="2" charset="2"/>
              <a:buAutoNum type="arabicPeriod" startAt="2"/>
              <a:defRPr/>
            </a:pPr>
            <a:r>
              <a:rPr lang="en-US" sz="2400" dirty="0" smtClean="0"/>
              <a:t>So, period(T) of Timer = 1 / 2.5MHz = 0.4usec</a:t>
            </a:r>
          </a:p>
          <a:p>
            <a:pPr marL="514350" indent="-514350">
              <a:buFont typeface="Wingdings" pitchFamily="2" charset="2"/>
              <a:buAutoNum type="arabicPeriod" startAt="2"/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Total delay  = total pulse * 0.4 </a:t>
            </a:r>
            <a:r>
              <a:rPr lang="en-US" sz="2400" dirty="0" err="1" smtClean="0">
                <a:solidFill>
                  <a:srgbClr val="C00000"/>
                </a:solidFill>
              </a:rPr>
              <a:t>usec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514350" indent="-514350">
              <a:buFont typeface="Wingdings" pitchFamily="2" charset="2"/>
              <a:buNone/>
              <a:defRPr/>
            </a:pPr>
            <a:r>
              <a:rPr lang="en-US" sz="2400" dirty="0" smtClean="0"/>
              <a:t>                           =    14 *0.4usec </a:t>
            </a:r>
          </a:p>
          <a:p>
            <a:pPr marL="514350" indent="-514350">
              <a:buFont typeface="Wingdings" pitchFamily="2" charset="2"/>
              <a:buNone/>
              <a:defRPr/>
            </a:pPr>
            <a:r>
              <a:rPr lang="en-US" sz="2400" dirty="0" smtClean="0"/>
              <a:t>			   </a:t>
            </a:r>
            <a:r>
              <a:rPr lang="en-US" sz="2400" b="1" dirty="0" smtClean="0">
                <a:solidFill>
                  <a:srgbClr val="C00000"/>
                </a:solidFill>
              </a:rPr>
              <a:t>=  5.6 </a:t>
            </a:r>
            <a:r>
              <a:rPr lang="en-US" sz="2400" b="1" dirty="0" err="1" smtClean="0">
                <a:solidFill>
                  <a:srgbClr val="C00000"/>
                </a:solidFill>
              </a:rPr>
              <a:t>usec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Prescaler</a:t>
            </a:r>
            <a:r>
              <a:rPr lang="en-US" sz="2400" dirty="0" smtClean="0">
                <a:solidFill>
                  <a:srgbClr val="C00000"/>
                </a:solidFill>
              </a:rPr>
              <a:t> &amp; Generating a Large Time Delay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size of the time delay depends on 2 factors:</a:t>
            </a:r>
          </a:p>
          <a:p>
            <a:pPr lvl="1"/>
            <a:r>
              <a:rPr lang="en-US" sz="2400" dirty="0" smtClean="0"/>
              <a:t>The Crystal frequency</a:t>
            </a:r>
          </a:p>
          <a:p>
            <a:pPr lvl="1"/>
            <a:r>
              <a:rPr lang="en-US" sz="2400" dirty="0" smtClean="0"/>
              <a:t>The Timer’s 16-bit register.</a:t>
            </a:r>
          </a:p>
          <a:p>
            <a:pPr lvl="1"/>
            <a:endParaRPr lang="en-US" sz="2400" dirty="0" smtClean="0"/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The largest timer delay happens when TMR0L=TMR0H=0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Prescaler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option is used to duplicate the delay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by dividing the clock by a factor of 2,4, 8,16, 32,64 ,128,256</a:t>
            </a:r>
          </a:p>
          <a:p>
            <a:pPr marL="742950" lvl="2" indent="-342900">
              <a:buNone/>
            </a:pPr>
            <a:r>
              <a:rPr lang="en-US" dirty="0" smtClean="0">
                <a:solidFill>
                  <a:srgbClr val="000099"/>
                </a:solidFill>
              </a:rPr>
              <a:t>- If </a:t>
            </a:r>
            <a:r>
              <a:rPr lang="en-US" b="1" dirty="0" smtClean="0">
                <a:solidFill>
                  <a:srgbClr val="C00000"/>
                </a:solidFill>
              </a:rPr>
              <a:t>T0CON=0000 0101, then </a:t>
            </a:r>
            <a:r>
              <a:rPr lang="de-DE" b="1" dirty="0" smtClean="0">
                <a:solidFill>
                  <a:srgbClr val="C00000"/>
                </a:solidFill>
              </a:rPr>
              <a:t>T </a:t>
            </a:r>
            <a:r>
              <a:rPr lang="en-US" b="1" dirty="0" smtClean="0">
                <a:solidFill>
                  <a:srgbClr val="C00000"/>
                </a:solidFill>
              </a:rPr>
              <a:t>= 4*64/f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0" y="52578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XTAL </a:t>
            </a:r>
            <a:r>
              <a:rPr lang="en-US" sz="1600" dirty="0" err="1"/>
              <a:t>Osc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743200" y="52578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÷ 4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5257800"/>
            <a:ext cx="16002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÷ 64</a:t>
            </a:r>
          </a:p>
        </p:txBody>
      </p:sp>
      <p:sp>
        <p:nvSpPr>
          <p:cNvPr id="7" name="Rectangle 6"/>
          <p:cNvSpPr/>
          <p:nvPr/>
        </p:nvSpPr>
        <p:spPr>
          <a:xfrm>
            <a:off x="6705600" y="52578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/>
              <a:t>TMRx</a:t>
            </a:r>
            <a:endParaRPr lang="en-US" sz="1600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362200" y="5715000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24600" y="5715000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43400" y="5715000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I/O port pins &amp; their functions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No of ports in the PIC18  family  varies depending on the no of pins on the chip.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18-pin PIC18 has Ports A &amp; B only, while the 64-pin version has Ports A through F, &amp; the 80-pin PIC18 has ports A through L, as shown in table</a:t>
            </a:r>
            <a:r>
              <a:rPr lang="en-US" sz="2400" dirty="0" smtClean="0">
                <a:solidFill>
                  <a:srgbClr val="000099"/>
                </a:solidFill>
              </a:rPr>
              <a:t>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40-pin PIC18F458 has 5 ports. They are PORTA, PORTB, PORTC, PORTD, &amp; PORTE.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To use any of these ports as an </a:t>
            </a:r>
            <a:r>
              <a:rPr lang="en-US" sz="2400" b="1" dirty="0" err="1" smtClean="0">
                <a:solidFill>
                  <a:srgbClr val="000099"/>
                </a:solidFill>
              </a:rPr>
              <a:t>i</a:t>
            </a:r>
            <a:r>
              <a:rPr lang="en-US" sz="2400" b="1" dirty="0" smtClean="0">
                <a:solidFill>
                  <a:srgbClr val="000099"/>
                </a:solidFill>
              </a:rPr>
              <a:t>/p or o/p port, it must be programmed.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975"/>
            <a:ext cx="914400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3"/>
            <a:ext cx="8932863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8-Bit Mode Programming of Timer0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864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Timer0 can also be used in 8-bit mode.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8-bit mode allows only values of 00 to FFH to be loaded into the timers register TMR0L.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After the timer is started, it starts to count up by incrementing the TMR0L register.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It counts up until it reaches its limit of FFH.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When it rolls over from FFH to 00, it sets HIGH the TMR0IF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Fig- Timer0- 8-bit Block Diagram.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t="45358" r="5411" b="5392"/>
          <a:stretch>
            <a:fillRect/>
          </a:stretch>
        </p:blipFill>
        <p:spPr bwMode="auto">
          <a:xfrm>
            <a:off x="228600" y="1524000"/>
            <a:ext cx="8915400" cy="401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Timer1 Programming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Timer1 is a 16-bit Timer.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Its 16-bit register is split into 2 bytes</a:t>
            </a:r>
            <a:r>
              <a:rPr lang="en-US" sz="2400" dirty="0" smtClean="0">
                <a:solidFill>
                  <a:srgbClr val="000099"/>
                </a:solidFill>
              </a:rPr>
              <a:t>, referred to as </a:t>
            </a:r>
            <a:r>
              <a:rPr lang="en-US" sz="2400" b="1" dirty="0" smtClean="0">
                <a:solidFill>
                  <a:srgbClr val="000099"/>
                </a:solidFill>
              </a:rPr>
              <a:t>TMR1L(Low byte) &amp; TMR1H(high byte).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See fig-A Timer1 can be programmed in 16-bit mode only &amp; unlike Timer0, it does not support 8-bit mode.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           </a:t>
            </a:r>
          </a:p>
          <a:p>
            <a:pPr algn="ctr"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fig-A Timer1 High &amp; Low Registers</a:t>
            </a:r>
          </a:p>
          <a:p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343400"/>
            <a:ext cx="808238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915400" cy="68580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Timer1 has the T1CON register in addition to the TMR1IF(Timer1 interrupt flag).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TMR1IF flag bit goes HIGH when TMR1H:TMR1L overflows from FFFF to 0000.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Timer1 has the </a:t>
            </a:r>
            <a:r>
              <a:rPr lang="en-US" sz="2400" b="1" dirty="0" err="1" smtClean="0">
                <a:solidFill>
                  <a:srgbClr val="000099"/>
                </a:solidFill>
              </a:rPr>
              <a:t>prescaler</a:t>
            </a:r>
            <a:r>
              <a:rPr lang="en-US" sz="2400" b="1" dirty="0" smtClean="0">
                <a:solidFill>
                  <a:srgbClr val="000099"/>
                </a:solidFill>
              </a:rPr>
              <a:t> option, but it only supports factors of 1:1,1:2,1:4, &amp; 1:8</a:t>
            </a:r>
            <a:r>
              <a:rPr lang="en-US" sz="2400" dirty="0" smtClean="0">
                <a:solidFill>
                  <a:srgbClr val="000099"/>
                </a:solidFill>
              </a:rPr>
              <a:t> see </a:t>
            </a:r>
            <a:r>
              <a:rPr lang="en-US" sz="2400" b="1" dirty="0" smtClean="0">
                <a:solidFill>
                  <a:srgbClr val="000099"/>
                </a:solidFill>
              </a:rPr>
              <a:t>fig-B  for Timer1 Block Diagram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                   </a:t>
            </a:r>
          </a:p>
          <a:p>
            <a:pPr algn="ctr">
              <a:buNone/>
            </a:pPr>
            <a:r>
              <a:rPr lang="en-US" sz="2400" b="1" dirty="0" err="1" smtClean="0">
                <a:solidFill>
                  <a:srgbClr val="000099"/>
                </a:solidFill>
              </a:rPr>
              <a:t>Fig.B</a:t>
            </a:r>
            <a:r>
              <a:rPr lang="en-US" sz="2400" b="1" dirty="0" smtClean="0">
                <a:solidFill>
                  <a:srgbClr val="000099"/>
                </a:solidFill>
              </a:rPr>
              <a:t> Timer1 Block Diagram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133600"/>
            <a:ext cx="8153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See fig-C for T1CON register options.</a:t>
            </a:r>
            <a:endParaRPr lang="en-US" sz="2400" b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763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400800"/>
            <a:ext cx="75438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Fig –C: T1CON (Timer 1 Control ) Register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6019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The PIR1(Interrupt Control Register 1) register contains the TMR1IF flags. See fig-D.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Fig-D PIR1(Interrupt Control Register1) contains the TMR1IF flag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732837" cy="420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Counter Programming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Timers-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can also be used as counters to count events happening outside the PIC18.</a:t>
            </a:r>
          </a:p>
          <a:p>
            <a:endParaRPr lang="en-US" sz="2400" dirty="0" smtClean="0"/>
          </a:p>
          <a:p>
            <a:r>
              <a:rPr lang="en-US" sz="2400" b="1" dirty="0" smtClean="0"/>
              <a:t>When timer is used as a timer</a:t>
            </a:r>
            <a:r>
              <a:rPr lang="en-US" sz="2400" dirty="0" smtClean="0"/>
              <a:t>-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the PIC18 crystal(internal) is used as the source of the frequency.</a:t>
            </a:r>
          </a:p>
          <a:p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/>
              <a:t>When it is used as a counter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-however, it is a pulse outside the PIC18 that increments the TH,TL registers.</a:t>
            </a:r>
          </a:p>
          <a:p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/>
              <a:t>In Counter mode, notice that registers such as T0CON, TMR0H, &amp;TMR0L are the same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as for the timer discussed in the last section 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T0CS bit in T0CON register-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It decides the source of the clock for the timer.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When </a:t>
            </a:r>
            <a:r>
              <a:rPr lang="en-US" sz="2400" b="1" dirty="0" smtClean="0">
                <a:solidFill>
                  <a:srgbClr val="000099"/>
                </a:solidFill>
              </a:rPr>
              <a:t>T0CS = 1, the timer is used as a counter</a:t>
            </a:r>
            <a:r>
              <a:rPr lang="en-US" sz="2400" dirty="0" smtClean="0">
                <a:solidFill>
                  <a:srgbClr val="000099"/>
                </a:solidFill>
              </a:rPr>
              <a:t> &amp; </a:t>
            </a:r>
            <a:r>
              <a:rPr lang="en-US" sz="2400" b="1" dirty="0" smtClean="0">
                <a:solidFill>
                  <a:srgbClr val="000099"/>
                </a:solidFill>
              </a:rPr>
              <a:t>gets its pulses from outside the PIC18.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When </a:t>
            </a:r>
            <a:r>
              <a:rPr lang="en-US" sz="2400" b="1" dirty="0" smtClean="0">
                <a:solidFill>
                  <a:srgbClr val="000099"/>
                </a:solidFill>
              </a:rPr>
              <a:t>T0CS=1, the counter counts up as pulses are fed from pin RA4(PORTA.4)(</a:t>
            </a:r>
            <a:r>
              <a:rPr lang="en-US" sz="2400" b="1" dirty="0" err="1" smtClean="0">
                <a:solidFill>
                  <a:srgbClr val="000099"/>
                </a:solidFill>
              </a:rPr>
              <a:t>i.e</a:t>
            </a:r>
            <a:r>
              <a:rPr lang="en-US" sz="2400" b="1" dirty="0" smtClean="0">
                <a:solidFill>
                  <a:srgbClr val="000099"/>
                </a:solidFill>
              </a:rPr>
              <a:t> PIN T0CKI- Timer0 Clock Input)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err="1" smtClean="0">
                <a:solidFill>
                  <a:srgbClr val="000099"/>
                </a:solidFill>
              </a:rPr>
              <a:t>lly</a:t>
            </a:r>
            <a:r>
              <a:rPr lang="en-US" sz="2400" b="1" dirty="0" smtClean="0">
                <a:solidFill>
                  <a:srgbClr val="000099"/>
                </a:solidFill>
              </a:rPr>
              <a:t> , for Timer1, when TMR1CS=1, the timer 1 counts up as clock pulses are fed into pin RC0.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In addition to being used for </a:t>
            </a:r>
            <a:r>
              <a:rPr lang="en-US" sz="2400" b="1" dirty="0" smtClean="0">
                <a:solidFill>
                  <a:srgbClr val="000099"/>
                </a:solidFill>
              </a:rPr>
              <a:t>simple I/O, each port has some other functions such as ADC, timers, interrupts, &amp; serial communication pins.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Above Pin </a:t>
            </a:r>
            <a:r>
              <a:rPr lang="en-US" sz="2400" b="1" dirty="0" err="1" smtClean="0">
                <a:solidFill>
                  <a:srgbClr val="000099"/>
                </a:solidFill>
              </a:rPr>
              <a:t>Dia</a:t>
            </a:r>
            <a:r>
              <a:rPr lang="en-US" sz="2400" b="1" dirty="0" smtClean="0">
                <a:solidFill>
                  <a:srgbClr val="000099"/>
                </a:solidFill>
              </a:rPr>
              <a:t>  also shows alternate functions for the PIC18F458 pins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2050" name="Picture 2" descr="C:\Users\priyal\Downloads\New Doc 2021-01-20 10.48.11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7467600" cy="3619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Using External Crystal for Timer1 clock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Timer1 comes with two options:</a:t>
            </a:r>
          </a:p>
          <a:p>
            <a:pPr marL="457200" indent="-457200">
              <a:buNone/>
            </a:pPr>
            <a:r>
              <a:rPr lang="en-US" sz="2600" dirty="0" smtClean="0"/>
              <a:t>a) External Clock fed into the T1CKI pin </a:t>
            </a:r>
          </a:p>
          <a:p>
            <a:pPr marL="457200" lvl="2" indent="-457200">
              <a:buNone/>
            </a:pPr>
            <a:r>
              <a:rPr lang="en-US" sz="2600" dirty="0" smtClean="0">
                <a:solidFill>
                  <a:srgbClr val="000099"/>
                </a:solidFill>
              </a:rPr>
              <a:t>               -T1OSCEN=0</a:t>
            </a:r>
          </a:p>
          <a:p>
            <a:pPr marL="457200" indent="-457200">
              <a:buNone/>
            </a:pPr>
            <a:endParaRPr lang="en-US" sz="2600" dirty="0" smtClean="0"/>
          </a:p>
          <a:p>
            <a:pPr marL="457200" lvl="1" indent="-457200">
              <a:buNone/>
            </a:pPr>
            <a:r>
              <a:rPr lang="en-US" sz="2600" dirty="0" smtClean="0"/>
              <a:t>b) Clock from a crystal connected to T1OSI-T1OSO (additional)</a:t>
            </a:r>
          </a:p>
          <a:p>
            <a:pPr lvl="2">
              <a:buFontTx/>
              <a:buChar char="-"/>
            </a:pPr>
            <a:r>
              <a:rPr lang="en-US" sz="2600" dirty="0" smtClean="0">
                <a:solidFill>
                  <a:srgbClr val="000099"/>
                </a:solidFill>
              </a:rPr>
              <a:t>T1OSCEN=1</a:t>
            </a:r>
          </a:p>
          <a:p>
            <a:pPr lvl="2">
              <a:buFontTx/>
              <a:buChar char="-"/>
            </a:pPr>
            <a:endParaRPr lang="en-US" sz="2600" dirty="0" smtClean="0">
              <a:solidFill>
                <a:srgbClr val="000099"/>
              </a:solidFill>
            </a:endParaRPr>
          </a:p>
          <a:p>
            <a:pPr lvl="2">
              <a:buFontTx/>
              <a:buChar char="-"/>
            </a:pPr>
            <a:r>
              <a:rPr lang="en-US" sz="2600" dirty="0" smtClean="0">
                <a:solidFill>
                  <a:srgbClr val="000099"/>
                </a:solidFill>
              </a:rPr>
              <a:t>32 kHz Crystal is connected to the T1OSI &amp;T1OSO pins &amp; </a:t>
            </a:r>
          </a:p>
          <a:p>
            <a:pPr lvl="2">
              <a:buFontTx/>
              <a:buChar char="-"/>
            </a:pPr>
            <a:endParaRPr lang="en-US" sz="2600" dirty="0" smtClean="0">
              <a:solidFill>
                <a:srgbClr val="000099"/>
              </a:solidFill>
            </a:endParaRPr>
          </a:p>
          <a:p>
            <a:pPr lvl="2">
              <a:buFontTx/>
              <a:buChar char="-"/>
            </a:pPr>
            <a:r>
              <a:rPr lang="en-US" sz="2600" dirty="0" smtClean="0">
                <a:solidFill>
                  <a:srgbClr val="000099"/>
                </a:solidFill>
              </a:rPr>
              <a:t>It is used to provide clock to Timer1 for saving power during SLEEP mode, while the main crystal is shut down.</a:t>
            </a:r>
          </a:p>
          <a:p>
            <a:pPr lvl="2">
              <a:buFontTx/>
              <a:buChar char="-"/>
            </a:pPr>
            <a:endParaRPr lang="en-US" sz="2600" dirty="0" smtClean="0">
              <a:solidFill>
                <a:srgbClr val="000099"/>
              </a:solidFill>
            </a:endParaRPr>
          </a:p>
          <a:p>
            <a:pPr lvl="2">
              <a:buFontTx/>
              <a:buChar char="-"/>
            </a:pPr>
            <a:r>
              <a:rPr lang="en-US" sz="2600" dirty="0" err="1" smtClean="0">
                <a:solidFill>
                  <a:srgbClr val="000099"/>
                </a:solidFill>
              </a:rPr>
              <a:t>Bcz</a:t>
            </a:r>
            <a:r>
              <a:rPr lang="en-US" sz="2600" dirty="0" smtClean="0">
                <a:solidFill>
                  <a:srgbClr val="000099"/>
                </a:solidFill>
              </a:rPr>
              <a:t> SLEEP instruction does not disable Timer1.</a:t>
            </a:r>
            <a:endParaRPr lang="en-US" sz="2000" dirty="0" smtClean="0">
              <a:solidFill>
                <a:srgbClr val="000099"/>
              </a:solidFill>
            </a:endParaRPr>
          </a:p>
          <a:p>
            <a:pPr marL="457200" indent="-457200"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Programming TIMERS 0 &amp; TIMERS1 IN C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Accessing Timer Registers in C:</a:t>
            </a:r>
          </a:p>
          <a:p>
            <a:pPr lvl="1"/>
            <a:r>
              <a:rPr lang="en-US" sz="2400" b="1" dirty="0" smtClean="0">
                <a:solidFill>
                  <a:srgbClr val="000099"/>
                </a:solidFill>
              </a:rPr>
              <a:t>In C18 we can access Timer Registers such as TMR0H,TMR0L &amp; T0CON directly using the PIC18Fxxx.h header file.(see example).</a:t>
            </a:r>
          </a:p>
          <a:p>
            <a:pPr lvl="1"/>
            <a:endParaRPr lang="en-US" sz="2400" dirty="0" smtClean="0">
              <a:solidFill>
                <a:srgbClr val="000099"/>
              </a:solidFill>
            </a:endParaRPr>
          </a:p>
          <a:p>
            <a:pPr lvl="1"/>
            <a:r>
              <a:rPr lang="en-US" sz="2400" b="1" dirty="0" smtClean="0">
                <a:solidFill>
                  <a:srgbClr val="000099"/>
                </a:solidFill>
              </a:rPr>
              <a:t>C18 also access the TMR0ON &amp; TMR0IF flag bits</a:t>
            </a:r>
            <a:r>
              <a:rPr lang="en-US" sz="2400" dirty="0" smtClean="0">
                <a:solidFill>
                  <a:srgbClr val="000099"/>
                </a:solidFill>
              </a:rPr>
              <a:t>.(note: all the SFR registers are bit-accessible).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Calculating Delay length using Timers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>
                <a:solidFill>
                  <a:srgbClr val="000099"/>
                </a:solidFill>
              </a:rPr>
              <a:t>Delay length depends on 2 factors </a:t>
            </a:r>
            <a:r>
              <a:rPr lang="en-US" sz="2400" b="1" dirty="0" smtClean="0">
                <a:solidFill>
                  <a:srgbClr val="000099"/>
                </a:solidFill>
              </a:rPr>
              <a:t>a) the crystal frequency b) the </a:t>
            </a:r>
            <a:r>
              <a:rPr lang="en-US" sz="2400" b="1" dirty="0" err="1" smtClean="0">
                <a:solidFill>
                  <a:srgbClr val="000099"/>
                </a:solidFill>
              </a:rPr>
              <a:t>prescaler</a:t>
            </a:r>
            <a:r>
              <a:rPr lang="en-US" sz="2400" b="1" dirty="0" smtClean="0">
                <a:solidFill>
                  <a:srgbClr val="000099"/>
                </a:solidFill>
              </a:rPr>
              <a:t> factor.</a:t>
            </a:r>
          </a:p>
          <a:p>
            <a:pPr lvl="1"/>
            <a:r>
              <a:rPr lang="en-US" sz="2400" dirty="0" smtClean="0">
                <a:solidFill>
                  <a:srgbClr val="000099"/>
                </a:solidFill>
              </a:rPr>
              <a:t>The </a:t>
            </a:r>
            <a:r>
              <a:rPr lang="en-US" sz="2400" b="1" dirty="0" smtClean="0">
                <a:solidFill>
                  <a:srgbClr val="000099"/>
                </a:solidFill>
              </a:rPr>
              <a:t>3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rd</a:t>
            </a:r>
            <a:r>
              <a:rPr lang="en-US" sz="2400" b="1" dirty="0" smtClean="0">
                <a:solidFill>
                  <a:srgbClr val="000099"/>
                </a:solidFill>
              </a:rPr>
              <a:t> factor in the delay size is the C compiler because various C compilers generate different hex code sizes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72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219075"/>
            <a:ext cx="877252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34" y="228601"/>
            <a:ext cx="8662416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 Programming of Timers 0 &amp; 1 as Counters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We use </a:t>
            </a:r>
            <a:r>
              <a:rPr lang="en-US" sz="2400" b="1" dirty="0" smtClean="0">
                <a:solidFill>
                  <a:srgbClr val="000099"/>
                </a:solidFill>
              </a:rPr>
              <a:t>Timers0 &amp; 1 as Event Counters.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Timers can be used as Counters if we provide pulses from outside the chip instead of using the frequency of the crystal oscillator as the clock source.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By feeding pulses to the T0CKI(RA4)&amp; T1CKI(RC0) pins, we turn Timer0 &amp; Timer1 into Counter0 &amp; Counter1, resp.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In following examples see how </a:t>
            </a:r>
            <a:r>
              <a:rPr lang="en-US" sz="2400" b="1" dirty="0" smtClean="0">
                <a:solidFill>
                  <a:srgbClr val="000099"/>
                </a:solidFill>
              </a:rPr>
              <a:t>Timers0 &amp; 1 are programmed as counters using C language.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75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990600"/>
            <a:ext cx="609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79438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Programming Timers 2 </a:t>
            </a:r>
            <a:r>
              <a:rPr lang="en-US" sz="2400" dirty="0" smtClean="0">
                <a:solidFill>
                  <a:srgbClr val="C00000"/>
                </a:solidFill>
              </a:rPr>
              <a:t>&amp; Timers</a:t>
            </a:r>
            <a:r>
              <a:rPr lang="en-US" sz="2400" dirty="0" smtClean="0">
                <a:solidFill>
                  <a:srgbClr val="C00000"/>
                </a:solidFill>
              </a:rPr>
              <a:t>3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C00000"/>
                </a:solidFill>
              </a:rPr>
              <a:t>Timer2 Programming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Timer2 is an </a:t>
            </a:r>
            <a:r>
              <a:rPr lang="en-US" sz="2400" b="1" dirty="0" smtClean="0">
                <a:solidFill>
                  <a:srgbClr val="C00000"/>
                </a:solidFill>
              </a:rPr>
              <a:t>8-bit </a:t>
            </a:r>
            <a:r>
              <a:rPr lang="en-US" sz="2400" b="1" dirty="0" smtClean="0">
                <a:solidFill>
                  <a:srgbClr val="C00000"/>
                </a:solidFill>
              </a:rPr>
              <a:t>Timer</a:t>
            </a:r>
            <a:r>
              <a:rPr lang="en-US" sz="2400" b="1" dirty="0" smtClean="0">
                <a:solidFill>
                  <a:srgbClr val="C00000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8-bit register of Timer2 is called </a:t>
            </a:r>
            <a:r>
              <a:rPr lang="en-US" sz="2400" b="1" dirty="0" smtClean="0">
                <a:solidFill>
                  <a:srgbClr val="C00000"/>
                </a:solidFill>
              </a:rPr>
              <a:t>TMR2.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Timer2 also has an 8-bit register called the </a:t>
            </a:r>
            <a:r>
              <a:rPr lang="en-US" sz="2400" b="1" dirty="0" smtClean="0">
                <a:solidFill>
                  <a:srgbClr val="C00000"/>
                </a:solidFill>
              </a:rPr>
              <a:t>Period Register(PR2).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We can </a:t>
            </a:r>
            <a:r>
              <a:rPr lang="en-US" sz="2400" b="1" dirty="0" smtClean="0">
                <a:solidFill>
                  <a:srgbClr val="C00000"/>
                </a:solidFill>
              </a:rPr>
              <a:t>set the PR2 register to a fixed value </a:t>
            </a:r>
            <a:r>
              <a:rPr lang="en-US" sz="2400" dirty="0" smtClean="0">
                <a:solidFill>
                  <a:srgbClr val="C00000"/>
                </a:solidFill>
              </a:rPr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Timer2 will increment from 00 until it matches the value in PR2.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At that point, the equal signal will raise the </a:t>
            </a:r>
            <a:r>
              <a:rPr lang="en-US" sz="2400" b="1" dirty="0" smtClean="0">
                <a:solidFill>
                  <a:srgbClr val="C00000"/>
                </a:solidFill>
              </a:rPr>
              <a:t>TMR2IF flag</a:t>
            </a:r>
            <a:r>
              <a:rPr lang="en-US" sz="2400" b="1" dirty="0" smtClean="0">
                <a:solidFill>
                  <a:srgbClr val="000099"/>
                </a:solidFill>
              </a:rPr>
              <a:t> &amp; reset TMR2 to 00.</a:t>
            </a: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382000" cy="617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For </a:t>
            </a:r>
            <a:r>
              <a:rPr lang="en-US" sz="2400" dirty="0" err="1" smtClean="0">
                <a:solidFill>
                  <a:srgbClr val="000099"/>
                </a:solidFill>
              </a:rPr>
              <a:t>e.g</a:t>
            </a:r>
            <a:r>
              <a:rPr lang="en-US" sz="2400" dirty="0" smtClean="0">
                <a:solidFill>
                  <a:srgbClr val="000099"/>
                </a:solidFill>
              </a:rPr>
              <a:t> in PIC18F458,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Port A - 7 pins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Ports B,C,&amp; D - 8 pins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Port E -3 pins.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Each Port has 3 SFRs associated with it</a:t>
            </a:r>
            <a:r>
              <a:rPr lang="en-US" sz="2400" dirty="0" smtClean="0">
                <a:solidFill>
                  <a:srgbClr val="000099"/>
                </a:solidFill>
              </a:rPr>
              <a:t>, as shown in table. They are designed as </a:t>
            </a:r>
            <a:r>
              <a:rPr lang="en-US" sz="2400" dirty="0" err="1" smtClean="0">
                <a:solidFill>
                  <a:srgbClr val="FF0000"/>
                </a:solidFill>
              </a:rPr>
              <a:t>PORTx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TRISx</a:t>
            </a:r>
            <a:r>
              <a:rPr lang="en-US" sz="2400" dirty="0" smtClean="0">
                <a:solidFill>
                  <a:srgbClr val="FF0000"/>
                </a:solidFill>
              </a:rPr>
              <a:t> &amp; </a:t>
            </a:r>
            <a:r>
              <a:rPr lang="en-US" sz="2400" dirty="0" err="1" smtClean="0">
                <a:solidFill>
                  <a:srgbClr val="FF0000"/>
                </a:solidFill>
              </a:rPr>
              <a:t>LATx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For </a:t>
            </a:r>
            <a:r>
              <a:rPr lang="en-US" sz="2400" dirty="0" err="1" smtClean="0">
                <a:solidFill>
                  <a:srgbClr val="000099"/>
                </a:solidFill>
              </a:rPr>
              <a:t>e.g</a:t>
            </a:r>
            <a:r>
              <a:rPr lang="en-US" sz="2400" dirty="0" smtClean="0">
                <a:solidFill>
                  <a:srgbClr val="000099"/>
                </a:solidFill>
              </a:rPr>
              <a:t> ,for </a:t>
            </a:r>
            <a:r>
              <a:rPr lang="en-US" sz="2400" dirty="0" smtClean="0">
                <a:solidFill>
                  <a:srgbClr val="C00000"/>
                </a:solidFill>
              </a:rPr>
              <a:t>Port B we have PORTB,TRISEB,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 &amp; LATB.</a:t>
            </a:r>
          </a:p>
          <a:p>
            <a:pPr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Note : TRIS – </a:t>
            </a:r>
            <a:r>
              <a:rPr lang="en-US" sz="2400" dirty="0" err="1" smtClean="0">
                <a:solidFill>
                  <a:srgbClr val="000099"/>
                </a:solidFill>
              </a:rPr>
              <a:t>TRIState</a:t>
            </a:r>
            <a:r>
              <a:rPr lang="en-US" sz="2400" dirty="0" smtClean="0">
                <a:solidFill>
                  <a:srgbClr val="000099"/>
                </a:solidFill>
              </a:rPr>
              <a:t>  &amp;   LAT  -  LATCH.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We describe how to access the SFRs 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associated with the ports.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3074" name="Picture 2" descr="C:\Users\priyal\Downloads\New Doc 2021-01-20 11.18.54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2590800"/>
            <a:ext cx="28194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Clock </a:t>
            </a:r>
            <a:r>
              <a:rPr lang="en-US" sz="2400" b="1" dirty="0" smtClean="0">
                <a:solidFill>
                  <a:srgbClr val="000099"/>
                </a:solidFill>
              </a:rPr>
              <a:t>source for Timer2 is </a:t>
            </a:r>
            <a:r>
              <a:rPr lang="en-US" sz="2400" b="1" dirty="0" err="1" smtClean="0">
                <a:solidFill>
                  <a:srgbClr val="000099"/>
                </a:solidFill>
              </a:rPr>
              <a:t>Fosc</a:t>
            </a:r>
            <a:r>
              <a:rPr lang="en-US" sz="2400" b="1" dirty="0" smtClean="0">
                <a:solidFill>
                  <a:srgbClr val="000099"/>
                </a:solidFill>
              </a:rPr>
              <a:t>/4 with the options of both </a:t>
            </a:r>
            <a:r>
              <a:rPr lang="en-US" sz="2400" b="1" dirty="0" err="1" smtClean="0">
                <a:solidFill>
                  <a:srgbClr val="000099"/>
                </a:solidFill>
              </a:rPr>
              <a:t>prescaler</a:t>
            </a:r>
            <a:r>
              <a:rPr lang="en-US" sz="2400" b="1" dirty="0" smtClean="0">
                <a:solidFill>
                  <a:srgbClr val="000099"/>
                </a:solidFill>
              </a:rPr>
              <a:t>  &amp; </a:t>
            </a:r>
            <a:r>
              <a:rPr lang="en-US" sz="2400" b="1" dirty="0" err="1" smtClean="0">
                <a:solidFill>
                  <a:srgbClr val="000099"/>
                </a:solidFill>
              </a:rPr>
              <a:t>postscaler</a:t>
            </a:r>
            <a:r>
              <a:rPr lang="en-US" sz="2400" b="1" dirty="0" smtClean="0">
                <a:solidFill>
                  <a:srgbClr val="000099"/>
                </a:solidFill>
              </a:rPr>
              <a:t>,</a:t>
            </a:r>
            <a:r>
              <a:rPr lang="en-US" sz="2400" dirty="0" smtClean="0">
                <a:solidFill>
                  <a:srgbClr val="000099"/>
                </a:solidFill>
              </a:rPr>
              <a:t> as shown in fig 9-12.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Notice from fig that </a:t>
            </a:r>
            <a:r>
              <a:rPr lang="en-US" sz="2400" b="1" dirty="0" smtClean="0">
                <a:solidFill>
                  <a:srgbClr val="000099"/>
                </a:solidFill>
              </a:rPr>
              <a:t>there is no external clock source for Timer2. Hence it cannot be used as a </a:t>
            </a:r>
            <a:r>
              <a:rPr lang="en-US" sz="2400" b="1" dirty="0" smtClean="0">
                <a:solidFill>
                  <a:srgbClr val="000099"/>
                </a:solidFill>
              </a:rPr>
              <a:t>Counter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Examine the next few examples to learn the programming syntax for Timer2.</a:t>
            </a:r>
            <a:r>
              <a:rPr lang="en-US" sz="2400" dirty="0" smtClean="0">
                <a:solidFill>
                  <a:srgbClr val="000099"/>
                </a:solidFill>
              </a:rPr>
              <a:t> see Figure 9-12 &amp; 9-13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1447800"/>
            <a:ext cx="86582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8515350" cy="659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Timer3 Programming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6388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Timer3 is a 16-bit timer that can be used as a </a:t>
            </a:r>
            <a:r>
              <a:rPr lang="en-US" sz="2400" b="1" dirty="0" smtClean="0">
                <a:solidFill>
                  <a:srgbClr val="C00000"/>
                </a:solidFill>
              </a:rPr>
              <a:t>Timer or Counter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Its </a:t>
            </a:r>
            <a:r>
              <a:rPr lang="en-US" sz="2400" b="1" dirty="0" smtClean="0">
                <a:solidFill>
                  <a:srgbClr val="000099"/>
                </a:solidFill>
              </a:rPr>
              <a:t>16-bit register is split into 2 bytes referred to </a:t>
            </a:r>
            <a:r>
              <a:rPr lang="en-US" sz="2400" b="1" dirty="0" smtClean="0">
                <a:solidFill>
                  <a:srgbClr val="000099"/>
                </a:solidFill>
              </a:rPr>
              <a:t>as </a:t>
            </a:r>
            <a:r>
              <a:rPr lang="en-US" sz="2400" b="1" dirty="0" smtClean="0">
                <a:solidFill>
                  <a:srgbClr val="C00000"/>
                </a:solidFill>
              </a:rPr>
              <a:t>TMR3L </a:t>
            </a:r>
            <a:r>
              <a:rPr lang="en-US" sz="2400" b="1" dirty="0" smtClean="0">
                <a:solidFill>
                  <a:srgbClr val="C00000"/>
                </a:solidFill>
              </a:rPr>
              <a:t>&amp; TMR3H </a:t>
            </a:r>
            <a:r>
              <a:rPr lang="en-US" sz="2400" dirty="0" smtClean="0">
                <a:solidFill>
                  <a:srgbClr val="000099"/>
                </a:solidFill>
              </a:rPr>
              <a:t>(see figure 9-17).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Timer3 can be </a:t>
            </a:r>
            <a:r>
              <a:rPr lang="en-US" sz="2400" b="1" dirty="0" smtClean="0">
                <a:solidFill>
                  <a:srgbClr val="C00000"/>
                </a:solidFill>
              </a:rPr>
              <a:t>programmed in 16-bit mode only</a:t>
            </a:r>
            <a:r>
              <a:rPr lang="en-US" sz="2400" dirty="0" smtClean="0">
                <a:solidFill>
                  <a:srgbClr val="000099"/>
                </a:solidFill>
              </a:rPr>
              <a:t> &amp; </a:t>
            </a:r>
            <a:r>
              <a:rPr lang="en-US" sz="2400" dirty="0" smtClean="0">
                <a:solidFill>
                  <a:srgbClr val="C00000"/>
                </a:solidFill>
              </a:rPr>
              <a:t>does not support 8-bit mode.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We select various options of Timer3 using the </a:t>
            </a:r>
            <a:r>
              <a:rPr lang="en-US" sz="2400" b="1" dirty="0" smtClean="0">
                <a:solidFill>
                  <a:srgbClr val="C00000"/>
                </a:solidFill>
              </a:rPr>
              <a:t>T3CON(Timer3 Control) register</a:t>
            </a:r>
            <a:r>
              <a:rPr lang="en-US" sz="2400" dirty="0" smtClean="0">
                <a:solidFill>
                  <a:srgbClr val="000099"/>
                </a:solidFill>
              </a:rPr>
              <a:t>, as shown in figure 9-15.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Timer3 has the </a:t>
            </a:r>
            <a:r>
              <a:rPr lang="en-US" sz="2400" b="1" dirty="0" err="1" smtClean="0">
                <a:solidFill>
                  <a:srgbClr val="000099"/>
                </a:solidFill>
              </a:rPr>
              <a:t>prescaler</a:t>
            </a:r>
            <a:r>
              <a:rPr lang="en-US" sz="2400" b="1" dirty="0" smtClean="0">
                <a:solidFill>
                  <a:srgbClr val="000099"/>
                </a:solidFill>
              </a:rPr>
              <a:t> options of 1:1,1:2,1:4 &amp; 1:8</a:t>
            </a:r>
            <a:r>
              <a:rPr lang="en-US" sz="2400" dirty="0" smtClean="0">
                <a:solidFill>
                  <a:srgbClr val="000099"/>
                </a:solidFill>
              </a:rPr>
              <a:t>, as shown in figure 9-15.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Fig 9-15 also shows the bits related to the CCP(Compare/Capture pulse-width-modulation) feature of the PIC18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50"/>
            <a:ext cx="914400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0"/>
            <a:ext cx="8801100" cy="647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TRIS register role in outputting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Ports A-E in the PIC18F458 can be used for </a:t>
            </a:r>
            <a:r>
              <a:rPr lang="en-US" sz="2400" b="1" dirty="0" err="1" smtClean="0">
                <a:solidFill>
                  <a:srgbClr val="000099"/>
                </a:solidFill>
              </a:rPr>
              <a:t>i</a:t>
            </a:r>
            <a:r>
              <a:rPr lang="en-US" sz="2400" b="1" dirty="0" smtClean="0">
                <a:solidFill>
                  <a:srgbClr val="000099"/>
                </a:solidFill>
              </a:rPr>
              <a:t>/p or o/p.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err="1" smtClean="0">
                <a:solidFill>
                  <a:srgbClr val="000099"/>
                </a:solidFill>
              </a:rPr>
              <a:t>TRISx</a:t>
            </a:r>
            <a:r>
              <a:rPr lang="en-US" sz="2400" b="1" dirty="0" smtClean="0">
                <a:solidFill>
                  <a:srgbClr val="000099"/>
                </a:solidFill>
              </a:rPr>
              <a:t> SFR</a:t>
            </a:r>
            <a:r>
              <a:rPr lang="en-US" sz="2400" dirty="0" smtClean="0">
                <a:solidFill>
                  <a:srgbClr val="000099"/>
                </a:solidFill>
              </a:rPr>
              <a:t> is used for </a:t>
            </a:r>
            <a:r>
              <a:rPr lang="en-US" sz="2400" b="1" dirty="0" smtClean="0">
                <a:solidFill>
                  <a:srgbClr val="000099"/>
                </a:solidFill>
              </a:rPr>
              <a:t>making a given port an </a:t>
            </a:r>
            <a:r>
              <a:rPr lang="en-US" sz="2400" b="1" dirty="0" err="1" smtClean="0">
                <a:solidFill>
                  <a:srgbClr val="000099"/>
                </a:solidFill>
              </a:rPr>
              <a:t>i</a:t>
            </a:r>
            <a:r>
              <a:rPr lang="en-US" sz="2400" b="1" dirty="0" smtClean="0">
                <a:solidFill>
                  <a:srgbClr val="000099"/>
                </a:solidFill>
              </a:rPr>
              <a:t>/p or o/p port.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For </a:t>
            </a:r>
            <a:r>
              <a:rPr lang="en-US" sz="2400" dirty="0" err="1" smtClean="0">
                <a:solidFill>
                  <a:srgbClr val="000099"/>
                </a:solidFill>
              </a:rPr>
              <a:t>e.g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b="1" dirty="0" smtClean="0">
                <a:solidFill>
                  <a:srgbClr val="000099"/>
                </a:solidFill>
              </a:rPr>
              <a:t>To make a port an o/p, write 0s to the </a:t>
            </a:r>
            <a:r>
              <a:rPr lang="en-US" sz="2400" b="1" dirty="0" err="1" smtClean="0">
                <a:solidFill>
                  <a:srgbClr val="000099"/>
                </a:solidFill>
              </a:rPr>
              <a:t>TRISx</a:t>
            </a:r>
            <a:r>
              <a:rPr lang="en-US" sz="2400" b="1" dirty="0" smtClean="0">
                <a:solidFill>
                  <a:srgbClr val="000099"/>
                </a:solidFill>
              </a:rPr>
              <a:t>=0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In other words, to o/p data to any of the pins of the Port B, we must first put 0s into the TRISB register to make it an o/p port, &amp; then send the data to the Port B SFR itself.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following code will toggle all 8 bits of </a:t>
            </a:r>
            <a:r>
              <a:rPr lang="en-US" sz="2400" dirty="0" err="1" smtClean="0"/>
              <a:t>PortB</a:t>
            </a:r>
            <a:r>
              <a:rPr lang="en-US" sz="2400" dirty="0" smtClean="0"/>
              <a:t> forever with some time delay in between “on” &amp; “off” states:</a:t>
            </a:r>
          </a:p>
          <a:p>
            <a:pPr>
              <a:buNone/>
            </a:pPr>
            <a:endParaRPr lang="en-US" sz="2400" dirty="0" smtClean="0"/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MOVLW  0x0      ; WREG=00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MOVWF  TRISB   ;make  Port B an output port 0000 0000</a:t>
            </a:r>
          </a:p>
          <a:p>
            <a:pPr lvl="1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L1 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MOVLW   0x55    ;WREG=55h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MOVWF  PORTB   ; put 55h on port B pins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CALL DELAY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MOVLW  0xAA        ; WREG=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AAh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MOVWF  PORTB    ; put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AAh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on port B pins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CALL DELAY</a:t>
            </a:r>
          </a:p>
          <a:p>
            <a:pPr lvl="2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GOTO L1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3702</Words>
  <Application>Microsoft Office PowerPoint</Application>
  <PresentationFormat>On-screen Show (4:3)</PresentationFormat>
  <Paragraphs>560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Unit-2:PIC I/O Ports and Timer  </vt:lpstr>
      <vt:lpstr>I/O Port</vt:lpstr>
      <vt:lpstr>I/O PORT programming in PIC18</vt:lpstr>
      <vt:lpstr>Slide 4</vt:lpstr>
      <vt:lpstr>I/O port pins &amp; their functions</vt:lpstr>
      <vt:lpstr>Slide 6</vt:lpstr>
      <vt:lpstr>Slide 7</vt:lpstr>
      <vt:lpstr>TRIS register role in outputting data</vt:lpstr>
      <vt:lpstr>Slide 9</vt:lpstr>
      <vt:lpstr>Slide 10</vt:lpstr>
      <vt:lpstr>Outputting (Writing) ‘0’ on PORT</vt:lpstr>
      <vt:lpstr>Outputting (Writing) ‘1’ on PORT</vt:lpstr>
      <vt:lpstr>TRIS register role in inputting data</vt:lpstr>
      <vt:lpstr>Slide 14</vt:lpstr>
      <vt:lpstr>Slide 15</vt:lpstr>
      <vt:lpstr>Port A</vt:lpstr>
      <vt:lpstr>PortB</vt:lpstr>
      <vt:lpstr>Slide 18</vt:lpstr>
      <vt:lpstr>Dual role of Ports A &amp; B</vt:lpstr>
      <vt:lpstr>Slide 20</vt:lpstr>
      <vt:lpstr>Port C</vt:lpstr>
      <vt:lpstr>PortD</vt:lpstr>
      <vt:lpstr>Dual role of Ports C and D</vt:lpstr>
      <vt:lpstr>PortE</vt:lpstr>
      <vt:lpstr>I/O Bit Manipulation Programming. </vt:lpstr>
      <vt:lpstr>Slide 26</vt:lpstr>
      <vt:lpstr>Slide 27</vt:lpstr>
      <vt:lpstr>BCF (Bit Clear fileReg) </vt:lpstr>
      <vt:lpstr>Slide 29</vt:lpstr>
      <vt:lpstr>BTG (Bit Toggle fileReg)</vt:lpstr>
      <vt:lpstr>BTFSS(bit test fileReg, skip if set)</vt:lpstr>
      <vt:lpstr>Slide 32</vt:lpstr>
      <vt:lpstr>Slide 33</vt:lpstr>
      <vt:lpstr>PIC18 Timers/Counters</vt:lpstr>
      <vt:lpstr>Timer0  &amp; Timer1 Registers &amp; Programming</vt:lpstr>
      <vt:lpstr>Basic Registers of the Timer</vt:lpstr>
      <vt:lpstr>Slide 37</vt:lpstr>
      <vt:lpstr>T0CON(Timer0 Control) Register</vt:lpstr>
      <vt:lpstr>Slide 39</vt:lpstr>
      <vt:lpstr>Slide 40</vt:lpstr>
      <vt:lpstr>TMR0IF flag bit (Timer0 Interrupt Flag) bit-</vt:lpstr>
      <vt:lpstr>Fig- Timer0 Overflow Flag</vt:lpstr>
      <vt:lpstr>16-bit timer Programming</vt:lpstr>
      <vt:lpstr>Slide 44</vt:lpstr>
      <vt:lpstr>Slide 45</vt:lpstr>
      <vt:lpstr>Timer Delay Calculation for XTAL = 10 MHz with No Prescaler</vt:lpstr>
      <vt:lpstr>Slide 47</vt:lpstr>
      <vt:lpstr>Timer Calculation</vt:lpstr>
      <vt:lpstr>Prescaler &amp; Generating a Large Time Delay</vt:lpstr>
      <vt:lpstr>Slide 50</vt:lpstr>
      <vt:lpstr>Slide 51</vt:lpstr>
      <vt:lpstr>8-Bit Mode Programming of Timer0</vt:lpstr>
      <vt:lpstr>Slide 53</vt:lpstr>
      <vt:lpstr>Timer1 Programming</vt:lpstr>
      <vt:lpstr>Slide 55</vt:lpstr>
      <vt:lpstr>Fig –C: T1CON (Timer 1 Control ) Register</vt:lpstr>
      <vt:lpstr>Slide 57</vt:lpstr>
      <vt:lpstr>Counter Programming</vt:lpstr>
      <vt:lpstr>Slide 59</vt:lpstr>
      <vt:lpstr>Using External Crystal for Timer1 clock</vt:lpstr>
      <vt:lpstr>Programming TIMERS 0 &amp; TIMERS1 IN C</vt:lpstr>
      <vt:lpstr>Slide 62</vt:lpstr>
      <vt:lpstr>Slide 63</vt:lpstr>
      <vt:lpstr>Slide 64</vt:lpstr>
      <vt:lpstr>Slide 65</vt:lpstr>
      <vt:lpstr>C Programming of Timers 0 &amp; 1 as Counters</vt:lpstr>
      <vt:lpstr>Slide 67</vt:lpstr>
      <vt:lpstr>Slide 68</vt:lpstr>
      <vt:lpstr>Programming Timers 2 &amp; Timers3</vt:lpstr>
      <vt:lpstr>Slide 70</vt:lpstr>
      <vt:lpstr>Slide 71</vt:lpstr>
      <vt:lpstr>Slide 72</vt:lpstr>
      <vt:lpstr>Slide 73</vt:lpstr>
      <vt:lpstr>Timer3 Programming</vt:lpstr>
      <vt:lpstr>Slide 75</vt:lpstr>
      <vt:lpstr>Slide 76</vt:lpstr>
      <vt:lpstr>Slide 77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Unit-2:PIC I/O Ports and Timer  </dc:title>
  <dc:creator>priyal</dc:creator>
  <cp:lastModifiedBy>priyal</cp:lastModifiedBy>
  <cp:revision>355</cp:revision>
  <dcterms:created xsi:type="dcterms:W3CDTF">2006-08-16T00:00:00Z</dcterms:created>
  <dcterms:modified xsi:type="dcterms:W3CDTF">2021-03-08T15:18:35Z</dcterms:modified>
</cp:coreProperties>
</file>